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305" r:id="rId2"/>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FD6"/>
    <a:srgbClr val="FB1E33"/>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37C50-C465-4CF8-82CD-BF5E9914B46D}" v="31" dt="2022-10-06T03:08:25.871"/>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64"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09/11/2022</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‹Nr.›</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09/11/2022</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‹Nr.›</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FD1CB1-E36E-6B42-AA63-100080F73479}" type="slidenum">
              <a:rPr lang="it-IT" smtClean="0"/>
              <a:t>1</a:t>
            </a:fld>
            <a:endParaRPr lang="it-IT"/>
          </a:p>
        </p:txBody>
      </p:sp>
    </p:spTree>
    <p:extLst>
      <p:ext uri="{BB962C8B-B14F-4D97-AF65-F5344CB8AC3E}">
        <p14:creationId xmlns:p14="http://schemas.microsoft.com/office/powerpoint/2010/main" val="770536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DFD6"/>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dirty="0">
                <a:solidFill>
                  <a:srgbClr val="FB1E33"/>
                </a:solidFill>
                <a:latin typeface="Kievit Offc Black" panose="020B0A04030101020102" pitchFamily="34" charset="77"/>
              </a:rPr>
              <a:t>JOBY </a:t>
            </a:r>
            <a:r>
              <a:rPr lang="en-GB" sz="3200" spc="-150" noProof="0" dirty="0">
                <a:solidFill>
                  <a:srgbClr val="FB1E33"/>
                </a:solidFill>
                <a:latin typeface="Kievit Offc Black" panose="020B0A04030101020102" pitchFamily="34" charset="77"/>
              </a:rPr>
              <a:t>Beamo™ Studio Key Light</a:t>
            </a:r>
          </a:p>
          <a:p>
            <a:pPr lvl="0">
              <a:defRPr/>
            </a:pPr>
            <a:r>
              <a:rPr lang="en-US" sz="1600" dirty="0">
                <a:latin typeface="Kievit Offc Black" panose="020B0A04030101020102" pitchFamily="34" charset="77"/>
                <a:ea typeface="Century Gothic"/>
                <a:cs typeface="Century Gothic"/>
              </a:rPr>
              <a:t>Slim profile, super soft LED key light for your YouTube home studio</a:t>
            </a:r>
          </a:p>
          <a:p>
            <a:pPr lvl="0">
              <a:defRPr/>
            </a:pPr>
            <a:r>
              <a:rPr lang="it-IT" sz="1600" b="1" dirty="0">
                <a:latin typeface="Kievit Offc Black" panose="020B0A04030101020102" pitchFamily="34" charset="77"/>
                <a:ea typeface="Century Gothic"/>
                <a:cs typeface="Century Gothic"/>
              </a:rPr>
              <a:t>JB01861-BWW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4832092"/>
          </a:xfrm>
          <a:prstGeom prst="rect">
            <a:avLst/>
          </a:prstGeom>
        </p:spPr>
        <p:txBody>
          <a:bodyPr wrap="square">
            <a:spAutoFit/>
          </a:bodyPr>
          <a:lstStyle/>
          <a:p>
            <a:pPr algn="just"/>
            <a:r>
              <a:rPr lang="en-US" sz="1100" b="1" dirty="0">
                <a:latin typeface="KievitOT-Book" panose="020B0604030101020102" pitchFamily="34" charset="0"/>
                <a:cs typeface="Arial" panose="020B0604020202020204" pitchFamily="34" charset="0"/>
              </a:rPr>
              <a:t>The LED studio key light that makes you look good in your YouTube videos.</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The Beamo™ Studio Key Light is a slim profile, soft main light for your home video studio providing great adjustability to up your content creation game.</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Create engaging contents with the easy-on-eyes key light. Built-in Soft-Lens light diffusion ensures you will get the best image quality for your talking head videos. 10 brightness levels and 3 color temperature can be controlled by the supplied cable remote which also magnetically attaches to the base of the table stand. Cold shoes can be found around the light for adding a </a:t>
            </a:r>
            <a:r>
              <a:rPr lang="en-US" sz="1100" dirty="0" err="1">
                <a:latin typeface="KievitOT-Book" panose="020B0604030101020102" pitchFamily="34" charset="0"/>
                <a:cs typeface="Arial" panose="020B0604020202020204" pitchFamily="34" charset="0"/>
              </a:rPr>
              <a:t>Wavo</a:t>
            </a:r>
            <a:r>
              <a:rPr lang="en-US" sz="1100" dirty="0">
                <a:latin typeface="KievitOT-Book" panose="020B0604030101020102" pitchFamily="34" charset="0"/>
                <a:cs typeface="Arial" panose="020B0604020202020204" pitchFamily="34" charset="0"/>
              </a:rPr>
              <a:t>™ mic to improve audio quality.</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The table stand allows the key light to tilt and be raised to ideal height (68-95cm/27-37") for the shoot. Small footprint makes it perfect for small spaces. It's also a very capable desktop LED light for video calls when you are not creating content.</a:t>
            </a:r>
          </a:p>
          <a:p>
            <a:pPr algn="just"/>
            <a:endParaRPr lang="en-US" sz="1100" dirty="0">
              <a:latin typeface="KievitOT-Book" panose="020B0604030101020102" pitchFamily="34" charset="0"/>
              <a:cs typeface="Arial" panose="020B0604020202020204" pitchFamily="34" charset="0"/>
            </a:endParaRPr>
          </a:p>
          <a:p>
            <a:pPr algn="just"/>
            <a:r>
              <a:rPr lang="en-US" sz="1100" dirty="0">
                <a:latin typeface="KievitOT-Book" panose="020B0604030101020102" pitchFamily="34" charset="0"/>
                <a:cs typeface="Arial" panose="020B0604020202020204" pitchFamily="34" charset="0"/>
              </a:rPr>
              <a:t>Can be used standalone or buy two to create 2-point lighting, this key light will for sure make you shine in your next video!</a:t>
            </a:r>
          </a:p>
          <a:p>
            <a:endParaRPr lang="en-US" sz="1100" b="1" dirty="0">
              <a:latin typeface="KievitOT-Book" panose="020B0604030101020102" pitchFamily="34" charset="0"/>
              <a:cs typeface="Arial" panose="020B0604020202020204" pitchFamily="34" charset="0"/>
            </a:endParaRPr>
          </a:p>
          <a:p>
            <a:r>
              <a:rPr lang="en-US" sz="1100" b="1" dirty="0">
                <a:latin typeface="KievitOT-Book" panose="020B0604030101020102" pitchFamily="34" charset="0"/>
                <a:cs typeface="Arial" panose="020B0604020202020204" pitchFamily="34" charset="0"/>
              </a:rPr>
              <a:t>Materials: </a:t>
            </a:r>
            <a:r>
              <a:rPr lang="en-GB" sz="1100" dirty="0">
                <a:latin typeface="KievitOT-Book" panose="020B0604030101020102" pitchFamily="34" charset="0"/>
                <a:cs typeface="Arial" panose="020B0604020202020204" pitchFamily="34" charset="0"/>
              </a:rPr>
              <a:t>ABS</a:t>
            </a:r>
          </a:p>
          <a:p>
            <a:endParaRPr lang="en-GB" sz="1100" dirty="0">
              <a:latin typeface="KievitOT-Book" panose="020B0604030101020102" pitchFamily="34" charset="0"/>
              <a:cs typeface="Arial" panose="020B0604020202020204" pitchFamily="34" charset="0"/>
            </a:endParaRPr>
          </a:p>
          <a:p>
            <a:r>
              <a:rPr lang="en-GB" sz="1100" b="1" dirty="0">
                <a:latin typeface="KievitOT-Book" panose="020B0604030101020102" pitchFamily="34" charset="0"/>
                <a:cs typeface="Arial" panose="020B0604020202020204" pitchFamily="34" charset="0"/>
              </a:rPr>
              <a:t>Lux @ 0.5m</a:t>
            </a:r>
            <a:r>
              <a:rPr lang="en-GB" sz="1100" dirty="0">
                <a:latin typeface="KievitOT-Book" panose="020B0604030101020102" pitchFamily="34" charset="0"/>
                <a:cs typeface="Arial" panose="020B0604020202020204" pitchFamily="34" charset="0"/>
              </a:rPr>
              <a:t>: </a:t>
            </a:r>
            <a:r>
              <a:rPr lang="en-US" sz="1100" dirty="0">
                <a:latin typeface="KievitOT-Book" panose="020B0604030101020102" pitchFamily="34" charset="0"/>
                <a:cs typeface="Arial" panose="020B0604020202020204" pitchFamily="34" charset="0"/>
              </a:rPr>
              <a:t>650 ±10%</a:t>
            </a:r>
            <a:endParaRPr lang="en-GB" sz="1100" dirty="0">
              <a:latin typeface="KievitOT-Book" panose="020B0604030101020102" pitchFamily="34" charset="0"/>
              <a:cs typeface="Arial" panose="020B0604020202020204" pitchFamily="34" charset="0"/>
            </a:endParaRPr>
          </a:p>
          <a:p>
            <a:endParaRPr lang="en-US" altLang="en-US" sz="1100" b="1" dirty="0">
              <a:latin typeface="KievitOT-Book" panose="020B0604030101020102" pitchFamily="34" charset="0"/>
              <a:cs typeface="Arial" panose="020B0604020202020204" pitchFamily="34" charset="0"/>
            </a:endParaRPr>
          </a:p>
          <a:p>
            <a:pPr lvl="0" eaLnBrk="0" fontAlgn="base" hangingPunct="0">
              <a:spcBef>
                <a:spcPct val="0"/>
              </a:spcBef>
              <a:spcAft>
                <a:spcPct val="0"/>
              </a:spcAft>
            </a:pPr>
            <a:r>
              <a:rPr lang="en-US" altLang="en-US" sz="1100" b="1" dirty="0">
                <a:latin typeface="KievitOT-Book" panose="020B0604030101020102" pitchFamily="34" charset="0"/>
                <a:cs typeface="Arial" panose="020B0604020202020204" pitchFamily="34" charset="0"/>
              </a:rPr>
              <a:t>What’s in the box: </a:t>
            </a:r>
            <a:r>
              <a:rPr lang="en-US" altLang="en-US" sz="1100" dirty="0">
                <a:latin typeface="KievitOT-Book" panose="020B0604030101020102" pitchFamily="34" charset="0"/>
                <a:cs typeface="Arial" panose="020B0604020202020204" pitchFamily="34" charset="0"/>
              </a:rPr>
              <a:t>Key light, table stand</a:t>
            </a:r>
            <a:endParaRPr lang="en-US" sz="1100" dirty="0">
              <a:latin typeface="KievitOT-Book" panose="020B0604030101020102" pitchFamily="34" charset="0"/>
              <a:cs typeface="Arial" panose="020B0604020202020204" pitchFamily="34" charset="0"/>
            </a:endParaRP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sp>
        <p:nvSpPr>
          <p:cNvPr id="2" name="Google Shape;638;p43">
            <a:extLst>
              <a:ext uri="{FF2B5EF4-FFF2-40B4-BE49-F238E27FC236}">
                <a16:creationId xmlns:a16="http://schemas.microsoft.com/office/drawing/2014/main" id="{91495EF5-D250-A311-6CC7-BBEA2151F60A}"/>
              </a:ext>
            </a:extLst>
          </p:cNvPr>
          <p:cNvSpPr txBox="1"/>
          <p:nvPr/>
        </p:nvSpPr>
        <p:spPr>
          <a:xfrm>
            <a:off x="9458994" y="1074824"/>
            <a:ext cx="2792278" cy="1102525"/>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rPr>
              <a:t>10 brightness levels </a:t>
            </a:r>
            <a:endParaRPr kumimoji="0"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algn="r">
              <a:defRPr/>
            </a:pPr>
            <a:r>
              <a:rPr lang="en-US" sz="1100" dirty="0">
                <a:latin typeface="KievitOT-Book" panose="020B0604030101020102" pitchFamily="34" charset="0"/>
                <a:cs typeface="Arial" panose="020B0604020202020204" pitchFamily="34" charset="0"/>
              </a:rPr>
              <a:t>and 3 color temperature for best result</a:t>
            </a:r>
            <a:endParaRPr lang="en-GB" sz="1100" dirty="0">
              <a:latin typeface="KievitOT-Book" panose="020B0604030101020102" pitchFamily="34" charset="0"/>
              <a:cs typeface="Arial" panose="020B0604020202020204" pitchFamily="34" charset="0"/>
            </a:endParaRPr>
          </a:p>
        </p:txBody>
      </p:sp>
      <p:grpSp>
        <p:nvGrpSpPr>
          <p:cNvPr id="19" name="Gruppo 10">
            <a:extLst>
              <a:ext uri="{FF2B5EF4-FFF2-40B4-BE49-F238E27FC236}">
                <a16:creationId xmlns:a16="http://schemas.microsoft.com/office/drawing/2014/main" id="{30708635-4B5E-DF0B-0122-AC235970835F}"/>
              </a:ext>
            </a:extLst>
          </p:cNvPr>
          <p:cNvGrpSpPr/>
          <p:nvPr/>
        </p:nvGrpSpPr>
        <p:grpSpPr>
          <a:xfrm rot="10800000">
            <a:off x="9924436" y="1796247"/>
            <a:ext cx="2162986" cy="119772"/>
            <a:chOff x="5891852" y="5319704"/>
            <a:chExt cx="2080376" cy="89723"/>
          </a:xfrm>
          <a:solidFill>
            <a:srgbClr val="FB1E33"/>
          </a:solidFill>
        </p:grpSpPr>
        <p:cxnSp>
          <p:nvCxnSpPr>
            <p:cNvPr id="21" name="Google Shape;681;p43">
              <a:extLst>
                <a:ext uri="{FF2B5EF4-FFF2-40B4-BE49-F238E27FC236}">
                  <a16:creationId xmlns:a16="http://schemas.microsoft.com/office/drawing/2014/main" id="{60FE9AEA-1E7A-AA59-3EE3-51A9D28A0F58}"/>
                </a:ext>
              </a:extLst>
            </p:cNvPr>
            <p:cNvCxnSpPr>
              <a:cxnSpLocks/>
            </p:cNvCxnSpPr>
            <p:nvPr userDrawn="1"/>
          </p:nvCxnSpPr>
          <p:spPr>
            <a:xfrm rot="10800000" flipH="1">
              <a:off x="5891852" y="5366110"/>
              <a:ext cx="2035425" cy="0"/>
            </a:xfrm>
            <a:prstGeom prst="straightConnector1">
              <a:avLst/>
            </a:prstGeom>
            <a:grpFill/>
            <a:ln w="38100" cap="rnd" cmpd="sng">
              <a:solidFill>
                <a:srgbClr val="FB1E33"/>
              </a:solidFill>
              <a:prstDash val="solid"/>
              <a:round/>
              <a:headEnd type="none" w="med" len="med"/>
              <a:tailEnd type="none" w="med" len="med"/>
            </a:ln>
          </p:spPr>
        </p:cxnSp>
        <p:sp>
          <p:nvSpPr>
            <p:cNvPr id="32" name="Google Shape;682;p43">
              <a:extLst>
                <a:ext uri="{FF2B5EF4-FFF2-40B4-BE49-F238E27FC236}">
                  <a16:creationId xmlns:a16="http://schemas.microsoft.com/office/drawing/2014/main" id="{18AF5ED0-5932-83B9-B814-F71C7EE786A2}"/>
                </a:ext>
              </a:extLst>
            </p:cNvPr>
            <p:cNvSpPr/>
            <p:nvPr userDrawn="1"/>
          </p:nvSpPr>
          <p:spPr>
            <a:xfrm>
              <a:off x="7855870" y="5319704"/>
              <a:ext cx="116358" cy="89723"/>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Google Shape;638;p43">
            <a:extLst>
              <a:ext uri="{FF2B5EF4-FFF2-40B4-BE49-F238E27FC236}">
                <a16:creationId xmlns:a16="http://schemas.microsoft.com/office/drawing/2014/main" id="{40C8C2D7-3379-D7FE-3260-6F864F2E600E}"/>
              </a:ext>
            </a:extLst>
          </p:cNvPr>
          <p:cNvSpPr txBox="1"/>
          <p:nvPr/>
        </p:nvSpPr>
        <p:spPr>
          <a:xfrm>
            <a:off x="4561625" y="1942757"/>
            <a:ext cx="2943610" cy="1625115"/>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FB1E33"/>
                </a:solidFill>
                <a:latin typeface="Kievit Offc Black" panose="020B0A04030101020102" pitchFamily="34" charset="77"/>
                <a:ea typeface="Century Gothic"/>
                <a:cs typeface="Century Gothic"/>
                <a:sym typeface="Century Gothic"/>
              </a:rPr>
              <a:t>Soft, easy-on-eyes</a:t>
            </a:r>
          </a:p>
          <a:p>
            <a:pPr lvl="0">
              <a:defRPr/>
            </a:pPr>
            <a:r>
              <a:rPr lang="en-US" sz="2200" b="1" dirty="0">
                <a:solidFill>
                  <a:srgbClr val="FB1E33"/>
                </a:solidFill>
                <a:latin typeface="Kievit Offc Black" panose="020B0A04030101020102" pitchFamily="34" charset="77"/>
                <a:ea typeface="Century Gothic"/>
                <a:cs typeface="Century Gothic"/>
                <a:sym typeface="Century Gothic"/>
              </a:rPr>
              <a:t>key light</a:t>
            </a:r>
          </a:p>
          <a:p>
            <a:pPr>
              <a:defRPr/>
            </a:pPr>
            <a:r>
              <a:rPr lang="en-US" sz="1150" dirty="0">
                <a:latin typeface="KievitOT-Book" panose="020B0604030101020102" pitchFamily="34" charset="0"/>
                <a:cs typeface="Arial" panose="020B0604020202020204" pitchFamily="34" charset="0"/>
              </a:rPr>
              <a:t>to create engaging contents</a:t>
            </a:r>
          </a:p>
        </p:txBody>
      </p:sp>
      <p:grpSp>
        <p:nvGrpSpPr>
          <p:cNvPr id="41" name="Gruppo 7">
            <a:extLst>
              <a:ext uri="{FF2B5EF4-FFF2-40B4-BE49-F238E27FC236}">
                <a16:creationId xmlns:a16="http://schemas.microsoft.com/office/drawing/2014/main" id="{282367F0-2304-334F-1AC0-5F5F5DAB8DF6}"/>
              </a:ext>
            </a:extLst>
          </p:cNvPr>
          <p:cNvGrpSpPr/>
          <p:nvPr/>
        </p:nvGrpSpPr>
        <p:grpSpPr>
          <a:xfrm>
            <a:off x="4814802" y="1878972"/>
            <a:ext cx="2271361" cy="156023"/>
            <a:chOff x="6189271" y="5307930"/>
            <a:chExt cx="1738006" cy="116358"/>
          </a:xfrm>
          <a:solidFill>
            <a:srgbClr val="FB1E33"/>
          </a:solidFill>
        </p:grpSpPr>
        <p:cxnSp>
          <p:nvCxnSpPr>
            <p:cNvPr id="42" name="Google Shape;681;p43">
              <a:extLst>
                <a:ext uri="{FF2B5EF4-FFF2-40B4-BE49-F238E27FC236}">
                  <a16:creationId xmlns:a16="http://schemas.microsoft.com/office/drawing/2014/main" id="{90BF171E-F668-EA08-7240-81A121C5166D}"/>
                </a:ext>
              </a:extLst>
            </p:cNvPr>
            <p:cNvCxnSpPr>
              <a:cxnSpLocks/>
            </p:cNvCxnSpPr>
            <p:nvPr userDrawn="1"/>
          </p:nvCxnSpPr>
          <p:spPr>
            <a:xfrm>
              <a:off x="6189271" y="5366110"/>
              <a:ext cx="1738005" cy="0"/>
            </a:xfrm>
            <a:prstGeom prst="straightConnector1">
              <a:avLst/>
            </a:prstGeom>
            <a:grpFill/>
            <a:ln w="38100" cap="rnd" cmpd="sng">
              <a:solidFill>
                <a:srgbClr val="FB1E33"/>
              </a:solidFill>
              <a:prstDash val="solid"/>
              <a:round/>
              <a:headEnd type="none" w="med" len="med"/>
              <a:tailEnd type="none" w="med" len="med"/>
            </a:ln>
          </p:spPr>
        </p:cxnSp>
        <p:sp>
          <p:nvSpPr>
            <p:cNvPr id="43" name="Google Shape;682;p43">
              <a:extLst>
                <a:ext uri="{FF2B5EF4-FFF2-40B4-BE49-F238E27FC236}">
                  <a16:creationId xmlns:a16="http://schemas.microsoft.com/office/drawing/2014/main" id="{9F29CBE1-F449-5B32-93D3-24FE6E278841}"/>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8" name="Picture 47" descr="A light bulb with a black background&#10;&#10;Description automatically generated with low confidence">
            <a:extLst>
              <a:ext uri="{FF2B5EF4-FFF2-40B4-BE49-F238E27FC236}">
                <a16:creationId xmlns:a16="http://schemas.microsoft.com/office/drawing/2014/main" id="{BDF7399F-BDC6-7629-35AA-CFCE7857A1E4}"/>
              </a:ext>
            </a:extLst>
          </p:cNvPr>
          <p:cNvPicPr>
            <a:picLocks noChangeAspect="1"/>
          </p:cNvPicPr>
          <p:nvPr/>
        </p:nvPicPr>
        <p:blipFill>
          <a:blip r:embed="rId3"/>
          <a:stretch>
            <a:fillRect/>
          </a:stretch>
        </p:blipFill>
        <p:spPr>
          <a:xfrm>
            <a:off x="5564325" y="1017247"/>
            <a:ext cx="5030489" cy="4823505"/>
          </a:xfrm>
          <a:prstGeom prst="rect">
            <a:avLst/>
          </a:prstGeom>
        </p:spPr>
      </p:pic>
      <p:sp>
        <p:nvSpPr>
          <p:cNvPr id="49" name="Google Shape;638;p43">
            <a:extLst>
              <a:ext uri="{FF2B5EF4-FFF2-40B4-BE49-F238E27FC236}">
                <a16:creationId xmlns:a16="http://schemas.microsoft.com/office/drawing/2014/main" id="{5070010E-1A84-25AC-428C-DC0C74CA029D}"/>
              </a:ext>
            </a:extLst>
          </p:cNvPr>
          <p:cNvSpPr txBox="1"/>
          <p:nvPr/>
        </p:nvSpPr>
        <p:spPr>
          <a:xfrm>
            <a:off x="4481506" y="4871370"/>
            <a:ext cx="3041485"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Supplied cable remote</a:t>
            </a:r>
            <a:endParaRPr kumimoji="0" lang="en-US" sz="2200" b="1" i="0" u="none" strike="noStrike" kern="1200" cap="none" spc="0" normalizeH="0" baseline="0" noProof="0" dirty="0">
              <a:ln>
                <a:noFill/>
              </a:ln>
              <a:solidFill>
                <a:srgbClr val="FB1E33"/>
              </a:solidFill>
              <a:effectLst/>
              <a:uLnTx/>
              <a:uFillTx/>
              <a:latin typeface="Kievit Offc Black" panose="020B0A04030101020102" pitchFamily="34" charset="77"/>
              <a:ea typeface="Century Gothic"/>
              <a:cs typeface="Century Gothic"/>
              <a:sym typeface="Century Gothic"/>
            </a:endParaRPr>
          </a:p>
          <a:p>
            <a:pPr>
              <a:defRPr/>
            </a:pPr>
            <a:r>
              <a:rPr lang="en-US" sz="1100" dirty="0">
                <a:latin typeface="KievitOT-Book" panose="020B0604030101020102" pitchFamily="34" charset="0"/>
                <a:cs typeface="Arial" panose="020B0604020202020204" pitchFamily="34" charset="0"/>
              </a:rPr>
              <a:t>For easy control of the key light</a:t>
            </a:r>
          </a:p>
        </p:txBody>
      </p:sp>
      <p:grpSp>
        <p:nvGrpSpPr>
          <p:cNvPr id="50" name="Gruppo 7">
            <a:extLst>
              <a:ext uri="{FF2B5EF4-FFF2-40B4-BE49-F238E27FC236}">
                <a16:creationId xmlns:a16="http://schemas.microsoft.com/office/drawing/2014/main" id="{D833DD60-6A04-C994-772B-3C0704DDF245}"/>
              </a:ext>
            </a:extLst>
          </p:cNvPr>
          <p:cNvGrpSpPr/>
          <p:nvPr/>
        </p:nvGrpSpPr>
        <p:grpSpPr>
          <a:xfrm>
            <a:off x="4625341" y="4750583"/>
            <a:ext cx="2514294" cy="144843"/>
            <a:chOff x="5823159" y="5328252"/>
            <a:chExt cx="2166583" cy="75716"/>
          </a:xfrm>
          <a:solidFill>
            <a:srgbClr val="FB1E33"/>
          </a:solidFill>
        </p:grpSpPr>
        <p:cxnSp>
          <p:nvCxnSpPr>
            <p:cNvPr id="51" name="Google Shape;681;p43">
              <a:extLst>
                <a:ext uri="{FF2B5EF4-FFF2-40B4-BE49-F238E27FC236}">
                  <a16:creationId xmlns:a16="http://schemas.microsoft.com/office/drawing/2014/main" id="{ADF6C1BD-D520-6E96-9BDE-4816D748D6A6}"/>
                </a:ext>
              </a:extLst>
            </p:cNvPr>
            <p:cNvCxnSpPr>
              <a:cxnSpLocks/>
            </p:cNvCxnSpPr>
            <p:nvPr userDrawn="1"/>
          </p:nvCxnSpPr>
          <p:spPr>
            <a:xfrm>
              <a:off x="5823159" y="5366110"/>
              <a:ext cx="2104118" cy="0"/>
            </a:xfrm>
            <a:prstGeom prst="straightConnector1">
              <a:avLst/>
            </a:prstGeom>
            <a:grpFill/>
            <a:ln w="38100" cap="rnd" cmpd="sng">
              <a:solidFill>
                <a:srgbClr val="FB1E33"/>
              </a:solidFill>
              <a:prstDash val="solid"/>
              <a:round/>
              <a:headEnd type="none" w="med" len="med"/>
              <a:tailEnd type="none" w="med" len="med"/>
            </a:ln>
          </p:spPr>
        </p:cxnSp>
        <p:sp>
          <p:nvSpPr>
            <p:cNvPr id="52" name="Google Shape;682;p43">
              <a:extLst>
                <a:ext uri="{FF2B5EF4-FFF2-40B4-BE49-F238E27FC236}">
                  <a16:creationId xmlns:a16="http://schemas.microsoft.com/office/drawing/2014/main" id="{96DEE273-CB89-C4A7-B4D4-1E7B60CB48D6}"/>
                </a:ext>
              </a:extLst>
            </p:cNvPr>
            <p:cNvSpPr/>
            <p:nvPr userDrawn="1"/>
          </p:nvSpPr>
          <p:spPr>
            <a:xfrm>
              <a:off x="7873384" y="5328252"/>
              <a:ext cx="116358" cy="75716"/>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3" name="Picture 52" descr="A picture containing lamp, light&#10;&#10;Description automatically generated">
            <a:extLst>
              <a:ext uri="{FF2B5EF4-FFF2-40B4-BE49-F238E27FC236}">
                <a16:creationId xmlns:a16="http://schemas.microsoft.com/office/drawing/2014/main" id="{52CFC212-29E6-0A8C-3D3E-B7FC674A94D7}"/>
              </a:ext>
            </a:extLst>
          </p:cNvPr>
          <p:cNvPicPr>
            <a:picLocks noChangeAspect="1"/>
          </p:cNvPicPr>
          <p:nvPr/>
        </p:nvPicPr>
        <p:blipFill rotWithShape="1">
          <a:blip r:embed="rId4"/>
          <a:srcRect t="17901" b="12244"/>
          <a:stretch/>
        </p:blipFill>
        <p:spPr>
          <a:xfrm>
            <a:off x="5933814" y="3567872"/>
            <a:ext cx="1705236" cy="1099377"/>
          </a:xfrm>
          <a:prstGeom prst="rect">
            <a:avLst/>
          </a:prstGeom>
        </p:spPr>
      </p:pic>
      <p:pic>
        <p:nvPicPr>
          <p:cNvPr id="57" name="Picture 56" descr="Text&#10;&#10;Description automatically generated">
            <a:extLst>
              <a:ext uri="{FF2B5EF4-FFF2-40B4-BE49-F238E27FC236}">
                <a16:creationId xmlns:a16="http://schemas.microsoft.com/office/drawing/2014/main" id="{B0F2CC4B-1E35-B524-AFD6-0C24E6E9F653}"/>
              </a:ext>
            </a:extLst>
          </p:cNvPr>
          <p:cNvPicPr>
            <a:picLocks noChangeAspect="1"/>
          </p:cNvPicPr>
          <p:nvPr/>
        </p:nvPicPr>
        <p:blipFill>
          <a:blip r:embed="rId5"/>
          <a:stretch>
            <a:fillRect/>
          </a:stretch>
        </p:blipFill>
        <p:spPr>
          <a:xfrm>
            <a:off x="8006839" y="2917040"/>
            <a:ext cx="1569406" cy="1236725"/>
          </a:xfrm>
          <a:prstGeom prst="rect">
            <a:avLst/>
          </a:prstGeom>
        </p:spPr>
      </p:pic>
      <p:pic>
        <p:nvPicPr>
          <p:cNvPr id="59" name="Picture 58">
            <a:extLst>
              <a:ext uri="{FF2B5EF4-FFF2-40B4-BE49-F238E27FC236}">
                <a16:creationId xmlns:a16="http://schemas.microsoft.com/office/drawing/2014/main" id="{BAE746EB-6752-D996-FDC4-F031AB772634}"/>
              </a:ext>
            </a:extLst>
          </p:cNvPr>
          <p:cNvPicPr>
            <a:picLocks noChangeAspect="1"/>
          </p:cNvPicPr>
          <p:nvPr/>
        </p:nvPicPr>
        <p:blipFill>
          <a:blip r:embed="rId6"/>
          <a:stretch>
            <a:fillRect/>
          </a:stretch>
        </p:blipFill>
        <p:spPr>
          <a:xfrm>
            <a:off x="9037895" y="1942757"/>
            <a:ext cx="2015038" cy="834273"/>
          </a:xfrm>
          <a:prstGeom prst="rect">
            <a:avLst/>
          </a:prstGeom>
        </p:spPr>
      </p:pic>
      <p:pic>
        <p:nvPicPr>
          <p:cNvPr id="61" name="Picture 60" descr="A picture containing indoor, dark&#10;&#10;Description automatically generated">
            <a:extLst>
              <a:ext uri="{FF2B5EF4-FFF2-40B4-BE49-F238E27FC236}">
                <a16:creationId xmlns:a16="http://schemas.microsoft.com/office/drawing/2014/main" id="{200DB9C3-7A21-7DC2-8217-D0DDFF2AB7A7}"/>
              </a:ext>
            </a:extLst>
          </p:cNvPr>
          <p:cNvPicPr>
            <a:picLocks noChangeAspect="1"/>
          </p:cNvPicPr>
          <p:nvPr/>
        </p:nvPicPr>
        <p:blipFill>
          <a:blip r:embed="rId7"/>
          <a:stretch>
            <a:fillRect/>
          </a:stretch>
        </p:blipFill>
        <p:spPr>
          <a:xfrm>
            <a:off x="9208830" y="3429000"/>
            <a:ext cx="2190518" cy="1726175"/>
          </a:xfrm>
          <a:prstGeom prst="rect">
            <a:avLst/>
          </a:prstGeom>
        </p:spPr>
      </p:pic>
      <p:sp>
        <p:nvSpPr>
          <p:cNvPr id="44" name="Google Shape;638;p43">
            <a:extLst>
              <a:ext uri="{FF2B5EF4-FFF2-40B4-BE49-F238E27FC236}">
                <a16:creationId xmlns:a16="http://schemas.microsoft.com/office/drawing/2014/main" id="{DFBC89F1-7CF7-13B2-827C-386733BE30E7}"/>
              </a:ext>
            </a:extLst>
          </p:cNvPr>
          <p:cNvSpPr txBox="1"/>
          <p:nvPr/>
        </p:nvSpPr>
        <p:spPr>
          <a:xfrm>
            <a:off x="10291991" y="4781602"/>
            <a:ext cx="1959281" cy="1102524"/>
          </a:xfrm>
          <a:prstGeom prst="rect">
            <a:avLst/>
          </a:prstGeom>
          <a:noFill/>
          <a:ln>
            <a:noFill/>
          </a:ln>
        </p:spPr>
        <p:txBody>
          <a:bodyPr spcFirstLastPara="1" wrap="square" lIns="91425" tIns="91425" rIns="91425" bIns="91425" anchor="t"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200" b="1" dirty="0">
                <a:solidFill>
                  <a:srgbClr val="FB1E33"/>
                </a:solidFill>
                <a:latin typeface="Kievit Offc Black" panose="020B0A04030101020102" pitchFamily="34" charset="77"/>
                <a:ea typeface="Century Gothic"/>
                <a:cs typeface="Century Gothic"/>
                <a:sym typeface="Century Gothic"/>
              </a:rPr>
              <a:t>Multiple cold shoes  </a:t>
            </a:r>
            <a:br>
              <a:rPr lang="en-US" sz="2200" b="1" dirty="0">
                <a:solidFill>
                  <a:srgbClr val="FB1E33"/>
                </a:solidFill>
                <a:latin typeface="Kievit Offc Black" panose="020B0A04030101020102" pitchFamily="34" charset="77"/>
                <a:ea typeface="Century Gothic"/>
                <a:cs typeface="Century Gothic"/>
                <a:sym typeface="Century Gothic"/>
              </a:rPr>
            </a:br>
            <a:r>
              <a:rPr lang="en-US" sz="1150" dirty="0">
                <a:latin typeface="KievitOT-Book" panose="020B0604030101020102" pitchFamily="34" charset="0"/>
                <a:cs typeface="Arial" panose="020B0604020202020204" pitchFamily="34" charset="0"/>
              </a:rPr>
              <a:t>around the light for easy mic attachment</a:t>
            </a:r>
            <a:br>
              <a:rPr lang="en-US" sz="1150" dirty="0">
                <a:latin typeface="KievitOT-Book" panose="020B0604030101020102" pitchFamily="34" charset="0"/>
                <a:cs typeface="Arial" panose="020B0604020202020204" pitchFamily="34" charset="0"/>
              </a:rPr>
            </a:br>
            <a:endParaRPr lang="en-US" sz="1150" dirty="0">
              <a:latin typeface="KievitOT-Book" panose="020B0604030101020102" pitchFamily="34" charset="0"/>
              <a:cs typeface="Arial" panose="020B0604020202020204" pitchFamily="34" charset="0"/>
            </a:endParaRPr>
          </a:p>
          <a:p>
            <a:pPr marL="171450" marR="0" lvl="0" indent="-171450" fontAlgn="base">
              <a:lnSpc>
                <a:spcPct val="100000"/>
              </a:lnSpc>
              <a:spcBef>
                <a:spcPct val="0"/>
              </a:spcBef>
              <a:spcAft>
                <a:spcPct val="0"/>
              </a:spcAft>
              <a:buClrTx/>
              <a:buSzTx/>
              <a:buFont typeface="Arial" panose="020B0604020202020204" pitchFamily="34" charset="0"/>
              <a:buChar char="•"/>
              <a:tabLst/>
              <a:defRPr/>
            </a:pPr>
            <a:endParaRPr lang="en-US" sz="1150" dirty="0">
              <a:latin typeface="KievitOT-Book" panose="020B0604030101020102" pitchFamily="34" charset="0"/>
              <a:cs typeface="Arial" panose="020B0604020202020204" pitchFamily="34" charset="0"/>
            </a:endParaRPr>
          </a:p>
        </p:txBody>
      </p:sp>
      <p:grpSp>
        <p:nvGrpSpPr>
          <p:cNvPr id="10" name="Gruppo 10">
            <a:extLst>
              <a:ext uri="{FF2B5EF4-FFF2-40B4-BE49-F238E27FC236}">
                <a16:creationId xmlns:a16="http://schemas.microsoft.com/office/drawing/2014/main" id="{3AF3CEA7-D78C-6329-704A-E4F2BAAD4071}"/>
              </a:ext>
            </a:extLst>
          </p:cNvPr>
          <p:cNvGrpSpPr/>
          <p:nvPr/>
        </p:nvGrpSpPr>
        <p:grpSpPr>
          <a:xfrm rot="10800000">
            <a:off x="10836634" y="4628941"/>
            <a:ext cx="1250787" cy="103422"/>
            <a:chOff x="6349761" y="5307930"/>
            <a:chExt cx="1577516" cy="116358"/>
          </a:xfrm>
          <a:solidFill>
            <a:srgbClr val="FB1E33"/>
          </a:solidFill>
        </p:grpSpPr>
        <p:cxnSp>
          <p:nvCxnSpPr>
            <p:cNvPr id="15" name="Google Shape;681;p43">
              <a:extLst>
                <a:ext uri="{FF2B5EF4-FFF2-40B4-BE49-F238E27FC236}">
                  <a16:creationId xmlns:a16="http://schemas.microsoft.com/office/drawing/2014/main" id="{2279EEE5-825E-DCB5-9C20-66B59EAAC1B6}"/>
                </a:ext>
              </a:extLst>
            </p:cNvPr>
            <p:cNvCxnSpPr>
              <a:cxnSpLocks/>
            </p:cNvCxnSpPr>
            <p:nvPr userDrawn="1"/>
          </p:nvCxnSpPr>
          <p:spPr>
            <a:xfrm rot="10800000" flipH="1">
              <a:off x="6349761" y="5366110"/>
              <a:ext cx="1577516" cy="0"/>
            </a:xfrm>
            <a:prstGeom prst="straightConnector1">
              <a:avLst/>
            </a:prstGeom>
            <a:grpFill/>
            <a:ln w="38100" cap="rnd" cmpd="sng">
              <a:solidFill>
                <a:srgbClr val="FB1E33"/>
              </a:solidFill>
              <a:prstDash val="solid"/>
              <a:round/>
              <a:headEnd type="none" w="med" len="med"/>
              <a:tailEnd type="none" w="med" len="med"/>
            </a:ln>
          </p:spPr>
        </p:cxnSp>
        <p:sp>
          <p:nvSpPr>
            <p:cNvPr id="16" name="Google Shape;682;p43">
              <a:extLst>
                <a:ext uri="{FF2B5EF4-FFF2-40B4-BE49-F238E27FC236}">
                  <a16:creationId xmlns:a16="http://schemas.microsoft.com/office/drawing/2014/main" id="{80606CBF-0FD4-F1F2-6095-6678633482A9}"/>
                </a:ext>
              </a:extLst>
            </p:cNvPr>
            <p:cNvSpPr/>
            <p:nvPr userDrawn="1"/>
          </p:nvSpPr>
          <p:spPr>
            <a:xfrm>
              <a:off x="7810919" y="5307930"/>
              <a:ext cx="116358" cy="116358"/>
            </a:xfrm>
            <a:prstGeom prst="ellipse">
              <a:avLst/>
            </a:prstGeom>
            <a:grpFill/>
            <a:ln w="38100" cap="flat" cmpd="sng">
              <a:solidFill>
                <a:srgbClr val="FB1E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345818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279</Words>
  <Application>Microsoft Office PowerPoint</Application>
  <PresentationFormat>Breitbild</PresentationFormat>
  <Paragraphs>28</Paragraphs>
  <Slides>1</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Kievit Offc Black</vt:lpstr>
      <vt:lpstr>KievitOT-Book</vt:lpstr>
      <vt:lpstr>Tema di 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Scheidegger Nicolas</cp:lastModifiedBy>
  <cp:revision>39</cp:revision>
  <cp:lastPrinted>2019-11-06T19:01:32Z</cp:lastPrinted>
  <dcterms:created xsi:type="dcterms:W3CDTF">2019-09-26T08:59:32Z</dcterms:created>
  <dcterms:modified xsi:type="dcterms:W3CDTF">2022-11-09T09:01:53Z</dcterms:modified>
</cp:coreProperties>
</file>