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3" r:id="rId2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FD6"/>
    <a:srgbClr val="FB1E33"/>
    <a:srgbClr val="FDD8A6"/>
    <a:srgbClr val="F8F25C"/>
    <a:srgbClr val="95DFD5"/>
    <a:srgbClr val="08CE84"/>
    <a:srgbClr val="2B2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F37C50-C465-4CF8-82CD-BF5E9914B46D}" v="31" dt="2022-10-06T03:08:25.87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B18FD53-9E3D-444D-B995-50F0617054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C22566-2D57-7743-B5FF-F12780D42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9C76B0-95AF-2749-B39A-0031CE9C6D92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F71C7A-3EE2-0746-809C-0955AFC3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C7E220-0D82-8B48-AD6E-19C7AD6F6F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37A1D1-AAA6-A646-93DD-592A754C4E8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9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9EF0C7E-EC4F-6748-ADA7-842963F9B797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CFD1CB1-E36E-6B42-AA63-100080F734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79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D1CB1-E36E-6B42-AA63-100080F7347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00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bg>
      <p:bgPr>
        <a:solidFill>
          <a:srgbClr val="08C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E5F28BA-8E26-C24A-B014-40C94A1CE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33" y="208373"/>
            <a:ext cx="1902237" cy="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0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bg>
      <p:bgPr>
        <a:solidFill>
          <a:srgbClr val="FDD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A62C80E-1F36-114D-BB2A-FED876BF2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33" y="208373"/>
            <a:ext cx="1902237" cy="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4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10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033789" y="708475"/>
            <a:ext cx="5515507" cy="5515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4D07B6A-D6A4-2949-AB49-763E9F93A504}"/>
              </a:ext>
            </a:extLst>
          </p:cNvPr>
          <p:cNvSpPr/>
          <p:nvPr/>
        </p:nvSpPr>
        <p:spPr>
          <a:xfrm>
            <a:off x="479376" y="125848"/>
            <a:ext cx="12241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spc="-150" dirty="0">
                <a:solidFill>
                  <a:srgbClr val="FB1E33"/>
                </a:solidFill>
                <a:latin typeface="Kievit Offc Black" panose="020B0A04030101020102" pitchFamily="34" charset="77"/>
              </a:rPr>
              <a:t>JOBY </a:t>
            </a:r>
            <a:r>
              <a:rPr lang="en-GB" sz="3200" spc="-150" noProof="0" dirty="0">
                <a:solidFill>
                  <a:srgbClr val="FB1E33"/>
                </a:solidFill>
                <a:latin typeface="Kievit Offc Black" panose="020B0A04030101020102" pitchFamily="34" charset="77"/>
              </a:rPr>
              <a:t>Beamo™ Studio Deluxe Lighting Kit</a:t>
            </a:r>
          </a:p>
          <a:p>
            <a:pPr lvl="0">
              <a:defRPr/>
            </a:pPr>
            <a:r>
              <a:rPr lang="en-US" sz="1600" dirty="0">
                <a:latin typeface="Kievit Offc Black" panose="020B0A04030101020102" pitchFamily="34" charset="77"/>
                <a:ea typeface="Century Gothic"/>
                <a:cs typeface="Century Gothic"/>
              </a:rPr>
              <a:t>One-stop YouTube home studio lighting kit with LED key light and background light</a:t>
            </a:r>
            <a:endParaRPr lang="it-IT" sz="1600" dirty="0">
              <a:latin typeface="Kievit Offc Black" panose="020B0A04030101020102" pitchFamily="34" charset="77"/>
              <a:ea typeface="Century Gothic"/>
              <a:cs typeface="Century Gothic"/>
            </a:endParaRPr>
          </a:p>
          <a:p>
            <a:pPr lvl="0">
              <a:defRPr/>
            </a:pPr>
            <a:r>
              <a:rPr lang="it-IT" sz="1600" b="1" dirty="0">
                <a:latin typeface="Kievit Offc Black" panose="020B0A04030101020102" pitchFamily="34" charset="77"/>
                <a:ea typeface="Century Gothic"/>
                <a:cs typeface="Century Gothic"/>
              </a:rPr>
              <a:t>JB01834-BWW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2769E6-A92F-5547-8418-F2DC5B0964B6}"/>
              </a:ext>
            </a:extLst>
          </p:cNvPr>
          <p:cNvSpPr/>
          <p:nvPr/>
        </p:nvSpPr>
        <p:spPr>
          <a:xfrm>
            <a:off x="443391" y="1239117"/>
            <a:ext cx="4078231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All you need to light up your first YouTube home studio.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The Beamo™ Studio Deluxe Lighting Kit is a one-stop lighting solution for your home video studio including a key light and a color background light to get your channel started.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Create engaging contents with the easy-on-eyes Beamo™ Studio Key Light. Built-in Soft-Lens light diffusion ensures you will get the best image quality for your talking head videos. 10 brightness levels and 3 color temperature can be controlled by the supplied cable remote which also magnetically attaches to the base of the table stand.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The table stand allows the key light to tilt and be raised to ideal height (68-95cm/27-37") for the shoot. The phone mount is supported by a flexible </a:t>
            </a:r>
            <a:r>
              <a:rPr lang="en-US" sz="1100" dirty="0" err="1">
                <a:latin typeface="KievitOT-Book" panose="020B0604030101020102" pitchFamily="34" charset="0"/>
                <a:cs typeface="Arial" panose="020B0604020202020204" pitchFamily="34" charset="0"/>
              </a:rPr>
              <a:t>GorillaPod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® Arm for easy angling and framing. Cold shoes can be found on the key light and the phone mount if you wish to add a </a:t>
            </a:r>
            <a:r>
              <a:rPr lang="en-US" sz="1100" dirty="0" err="1">
                <a:latin typeface="KievitOT-Book" panose="020B0604030101020102" pitchFamily="34" charset="0"/>
                <a:cs typeface="Arial" panose="020B0604020202020204" pitchFamily="34" charset="0"/>
              </a:rPr>
              <a:t>Wavo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™ mic to improve audio quality.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Finally, make your videos stand out by adding color to your background with the multi-angle, 10 brightness levels and 12 colors adjustable Beamo™ Studio Background Light.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Both lights are USB-powered. 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Materials: </a:t>
            </a:r>
            <a:r>
              <a:rPr lang="en-GB" sz="1100" dirty="0">
                <a:latin typeface="KievitOT-Book" panose="020B0604030101020102" pitchFamily="34" charset="0"/>
                <a:cs typeface="Arial" panose="020B0604020202020204" pitchFamily="34" charset="0"/>
              </a:rPr>
              <a:t>ABS, Stainless steel, TPE</a:t>
            </a:r>
          </a:p>
          <a:p>
            <a:endParaRPr lang="en-GB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Lux @ 0.5m</a:t>
            </a:r>
            <a:r>
              <a:rPr lang="en-GB" sz="1100" dirty="0">
                <a:latin typeface="KievitOT-Book" panose="020B0604030101020102" pitchFamily="34" charset="0"/>
                <a:cs typeface="Arial" panose="020B0604020202020204" pitchFamily="34" charset="0"/>
              </a:rPr>
              <a:t>: 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Key: 650 ±10% Background:90 (Red color) ±10%</a:t>
            </a:r>
            <a:endParaRPr lang="en-GB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endParaRPr lang="en-US" altLang="en-US" sz="1100" b="1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What’s in the box: </a:t>
            </a:r>
            <a:r>
              <a:rPr lang="en-US" alt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Key light, table stand, phone mount, flexible arm, background light &amp; USB power cable</a:t>
            </a:r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sp>
        <p:nvSpPr>
          <p:cNvPr id="28" name="Rettangolo 2">
            <a:extLst>
              <a:ext uri="{FF2B5EF4-FFF2-40B4-BE49-F238E27FC236}">
                <a16:creationId xmlns:a16="http://schemas.microsoft.com/office/drawing/2014/main" id="{A4D07B6A-D6A4-2949-AB49-763E9F93A504}"/>
              </a:ext>
            </a:extLst>
          </p:cNvPr>
          <p:cNvSpPr/>
          <p:nvPr/>
        </p:nvSpPr>
        <p:spPr>
          <a:xfrm>
            <a:off x="9622996" y="634018"/>
            <a:ext cx="2817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ievit Offc Black" panose="020B0A04030101020102" pitchFamily="34" charset="77"/>
                <a:ea typeface="+mn-ea"/>
                <a:cs typeface="+mn-cs"/>
              </a:rPr>
              <a:t>Sell Sheet</a:t>
            </a:r>
            <a:endParaRPr kumimoji="0" lang="it-IT" sz="12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ievit Offc Black" panose="020B0A04030101020102" pitchFamily="34" charset="77"/>
              <a:ea typeface="+mn-ea"/>
              <a:cs typeface="+mn-cs"/>
            </a:endParaRPr>
          </a:p>
        </p:txBody>
      </p:sp>
      <p:sp>
        <p:nvSpPr>
          <p:cNvPr id="6" name="Google Shape;638;p43">
            <a:extLst>
              <a:ext uri="{FF2B5EF4-FFF2-40B4-BE49-F238E27FC236}">
                <a16:creationId xmlns:a16="http://schemas.microsoft.com/office/drawing/2014/main" id="{F432EC35-4CE7-6D40-B598-B17B65820021}"/>
              </a:ext>
            </a:extLst>
          </p:cNvPr>
          <p:cNvSpPr txBox="1"/>
          <p:nvPr/>
        </p:nvSpPr>
        <p:spPr>
          <a:xfrm>
            <a:off x="9458994" y="1146814"/>
            <a:ext cx="2792278" cy="110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1E33"/>
                </a:solidFill>
                <a:effectLst/>
                <a:uLnTx/>
                <a:uFillTx/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Flexible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B1E33"/>
                </a:solidFill>
                <a:effectLst/>
                <a:uLnTx/>
                <a:uFillTx/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GorillaPod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1E33"/>
                </a:solidFill>
                <a:effectLst/>
                <a:uLnTx/>
                <a:uFillTx/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® Arm 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FB1E33"/>
              </a:solidFill>
              <a:effectLst/>
              <a:uLnTx/>
              <a:uFillTx/>
              <a:latin typeface="Kievit Offc Black" panose="020B0A04030101020102" pitchFamily="34" charset="77"/>
              <a:ea typeface="Century Gothic"/>
              <a:cs typeface="Century Gothic"/>
              <a:sym typeface="Century Gothic"/>
            </a:endParaRPr>
          </a:p>
          <a:p>
            <a:pPr algn="r">
              <a:defRPr/>
            </a:pP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for easy phone angling and framing</a:t>
            </a:r>
            <a:endParaRPr lang="en-GB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638;p43">
            <a:extLst>
              <a:ext uri="{FF2B5EF4-FFF2-40B4-BE49-F238E27FC236}">
                <a16:creationId xmlns:a16="http://schemas.microsoft.com/office/drawing/2014/main" id="{20C0FA19-1D3E-7943-B0A8-EF7AB7489651}"/>
              </a:ext>
            </a:extLst>
          </p:cNvPr>
          <p:cNvSpPr txBox="1"/>
          <p:nvPr/>
        </p:nvSpPr>
        <p:spPr>
          <a:xfrm>
            <a:off x="4481506" y="4871370"/>
            <a:ext cx="3041485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Supplied cable remote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B1E33"/>
              </a:solidFill>
              <a:effectLst/>
              <a:uLnTx/>
              <a:uFillTx/>
              <a:latin typeface="Kievit Offc Black" panose="020B0A04030101020102" pitchFamily="34" charset="77"/>
              <a:ea typeface="Century Gothic"/>
              <a:cs typeface="Century Gothic"/>
              <a:sym typeface="Century Gothic"/>
            </a:endParaRPr>
          </a:p>
          <a:p>
            <a:pPr>
              <a:defRPr/>
            </a:pP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For easy control of the key light</a:t>
            </a:r>
          </a:p>
        </p:txBody>
      </p:sp>
      <p:sp>
        <p:nvSpPr>
          <p:cNvPr id="23" name="Google Shape;638;p43">
            <a:extLst>
              <a:ext uri="{FF2B5EF4-FFF2-40B4-BE49-F238E27FC236}">
                <a16:creationId xmlns:a16="http://schemas.microsoft.com/office/drawing/2014/main" id="{F432EC35-4CE7-6D40-B598-B17B65820021}"/>
              </a:ext>
            </a:extLst>
          </p:cNvPr>
          <p:cNvSpPr txBox="1"/>
          <p:nvPr/>
        </p:nvSpPr>
        <p:spPr>
          <a:xfrm>
            <a:off x="10087309" y="4752480"/>
            <a:ext cx="2104692" cy="110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12 background light color </a:t>
            </a:r>
            <a:b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</a:br>
            <a: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  <a:t>options to make your videos stand out</a:t>
            </a:r>
            <a:b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</a:br>
            <a:endParaRPr lang="en-US" sz="115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marL="171450" marR="0" lvl="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50" dirty="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po 7">
            <a:extLst>
              <a:ext uri="{FF2B5EF4-FFF2-40B4-BE49-F238E27FC236}">
                <a16:creationId xmlns:a16="http://schemas.microsoft.com/office/drawing/2014/main" id="{D3FCAE03-61F3-084F-9B07-671CD44C618C}"/>
              </a:ext>
            </a:extLst>
          </p:cNvPr>
          <p:cNvGrpSpPr/>
          <p:nvPr/>
        </p:nvGrpSpPr>
        <p:grpSpPr>
          <a:xfrm>
            <a:off x="4625341" y="4750583"/>
            <a:ext cx="2514294" cy="144843"/>
            <a:chOff x="5823159" y="5328252"/>
            <a:chExt cx="2166583" cy="75716"/>
          </a:xfrm>
          <a:solidFill>
            <a:srgbClr val="FB1E33"/>
          </a:solidFill>
        </p:grpSpPr>
        <p:cxnSp>
          <p:nvCxnSpPr>
            <p:cNvPr id="26" name="Google Shape;681;p43">
              <a:extLst>
                <a:ext uri="{FF2B5EF4-FFF2-40B4-BE49-F238E27FC236}">
                  <a16:creationId xmlns:a16="http://schemas.microsoft.com/office/drawing/2014/main" id="{6CF8B37F-3DB7-054B-80C8-606F732BFA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23159" y="5366110"/>
              <a:ext cx="2104118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" name="Google Shape;682;p43">
              <a:extLst>
                <a:ext uri="{FF2B5EF4-FFF2-40B4-BE49-F238E27FC236}">
                  <a16:creationId xmlns:a16="http://schemas.microsoft.com/office/drawing/2014/main" id="{28988EF7-A8A9-3F40-9C9B-ED69404C843A}"/>
                </a:ext>
              </a:extLst>
            </p:cNvPr>
            <p:cNvSpPr/>
            <p:nvPr userDrawn="1"/>
          </p:nvSpPr>
          <p:spPr>
            <a:xfrm>
              <a:off x="7873384" y="5328252"/>
              <a:ext cx="116358" cy="75716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uppo 10">
            <a:extLst>
              <a:ext uri="{FF2B5EF4-FFF2-40B4-BE49-F238E27FC236}">
                <a16:creationId xmlns:a16="http://schemas.microsoft.com/office/drawing/2014/main" id="{6071BA90-AB65-DD4A-947A-36C59E1108F8}"/>
              </a:ext>
            </a:extLst>
          </p:cNvPr>
          <p:cNvGrpSpPr/>
          <p:nvPr/>
        </p:nvGrpSpPr>
        <p:grpSpPr>
          <a:xfrm rot="10800000">
            <a:off x="10203321" y="4766601"/>
            <a:ext cx="1884101" cy="103422"/>
            <a:chOff x="5551013" y="5307930"/>
            <a:chExt cx="2376264" cy="116358"/>
          </a:xfrm>
          <a:solidFill>
            <a:srgbClr val="FB1E33"/>
          </a:solidFill>
        </p:grpSpPr>
        <p:cxnSp>
          <p:nvCxnSpPr>
            <p:cNvPr id="34" name="Google Shape;681;p43">
              <a:extLst>
                <a:ext uri="{FF2B5EF4-FFF2-40B4-BE49-F238E27FC236}">
                  <a16:creationId xmlns:a16="http://schemas.microsoft.com/office/drawing/2014/main" id="{0B293867-4921-1A43-8D44-BD1A4A2ED161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5551013" y="5366110"/>
              <a:ext cx="2376264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" name="Google Shape;682;p43">
              <a:extLst>
                <a:ext uri="{FF2B5EF4-FFF2-40B4-BE49-F238E27FC236}">
                  <a16:creationId xmlns:a16="http://schemas.microsoft.com/office/drawing/2014/main" id="{79871E51-C32D-5E45-A22B-A135FA8A0D0D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6071BA90-AB65-DD4A-947A-36C59E1108F8}"/>
              </a:ext>
            </a:extLst>
          </p:cNvPr>
          <p:cNvGrpSpPr/>
          <p:nvPr/>
        </p:nvGrpSpPr>
        <p:grpSpPr>
          <a:xfrm rot="10800000">
            <a:off x="9924436" y="2206149"/>
            <a:ext cx="2162986" cy="119772"/>
            <a:chOff x="5891852" y="5319704"/>
            <a:chExt cx="2080376" cy="89723"/>
          </a:xfrm>
          <a:solidFill>
            <a:srgbClr val="FB1E33"/>
          </a:solidFill>
        </p:grpSpPr>
        <p:cxnSp>
          <p:nvCxnSpPr>
            <p:cNvPr id="12" name="Google Shape;681;p43">
              <a:extLst>
                <a:ext uri="{FF2B5EF4-FFF2-40B4-BE49-F238E27FC236}">
                  <a16:creationId xmlns:a16="http://schemas.microsoft.com/office/drawing/2014/main" id="{0B293867-4921-1A43-8D44-BD1A4A2ED161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5891852" y="5366110"/>
              <a:ext cx="2035425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Google Shape;682;p43">
              <a:extLst>
                <a:ext uri="{FF2B5EF4-FFF2-40B4-BE49-F238E27FC236}">
                  <a16:creationId xmlns:a16="http://schemas.microsoft.com/office/drawing/2014/main" id="{79871E51-C32D-5E45-A22B-A135FA8A0D0D}"/>
                </a:ext>
              </a:extLst>
            </p:cNvPr>
            <p:cNvSpPr/>
            <p:nvPr userDrawn="1"/>
          </p:nvSpPr>
          <p:spPr>
            <a:xfrm>
              <a:off x="7855870" y="5319704"/>
              <a:ext cx="116358" cy="89723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598F521-1506-E39E-4826-FDE2E09D8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702" y="1060606"/>
            <a:ext cx="3280244" cy="4511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F89EAA-6332-9435-9230-2C7ABB394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568" y="1420129"/>
            <a:ext cx="2222379" cy="1751281"/>
          </a:xfrm>
          <a:prstGeom prst="rect">
            <a:avLst/>
          </a:prstGeom>
        </p:spPr>
      </p:pic>
      <p:pic>
        <p:nvPicPr>
          <p:cNvPr id="10" name="Picture 9" descr="A picture containing traffic, light, outdoor, stop&#10;&#10;Description automatically generated">
            <a:extLst>
              <a:ext uri="{FF2B5EF4-FFF2-40B4-BE49-F238E27FC236}">
                <a16:creationId xmlns:a16="http://schemas.microsoft.com/office/drawing/2014/main" id="{396B6080-9CF4-268A-F6EE-F9211F2BD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011" y="3558362"/>
            <a:ext cx="1424872" cy="9770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1FCC63-F5B1-77CD-F50B-AB2E9E04F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680" y="3612276"/>
            <a:ext cx="941947" cy="941947"/>
          </a:xfrm>
          <a:prstGeom prst="rect">
            <a:avLst/>
          </a:prstGeom>
        </p:spPr>
      </p:pic>
      <p:pic>
        <p:nvPicPr>
          <p:cNvPr id="19" name="Picture 18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32566001-984A-00D5-A484-815E35FF45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901" b="12244"/>
          <a:stretch/>
        </p:blipFill>
        <p:spPr>
          <a:xfrm>
            <a:off x="6311510" y="3811376"/>
            <a:ext cx="1327539" cy="855873"/>
          </a:xfrm>
          <a:prstGeom prst="rect">
            <a:avLst/>
          </a:prstGeom>
        </p:spPr>
      </p:pic>
      <p:sp>
        <p:nvSpPr>
          <p:cNvPr id="22" name="Google Shape;638;p43">
            <a:extLst>
              <a:ext uri="{FF2B5EF4-FFF2-40B4-BE49-F238E27FC236}">
                <a16:creationId xmlns:a16="http://schemas.microsoft.com/office/drawing/2014/main" id="{C07977B3-45BB-4C60-AF85-6E0A6FD56505}"/>
              </a:ext>
            </a:extLst>
          </p:cNvPr>
          <p:cNvSpPr txBox="1"/>
          <p:nvPr/>
        </p:nvSpPr>
        <p:spPr>
          <a:xfrm>
            <a:off x="4561625" y="1942757"/>
            <a:ext cx="2943610" cy="16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Soft, easy-on-eyes</a:t>
            </a:r>
          </a:p>
          <a:p>
            <a:pPr lvl="0">
              <a:defRPr/>
            </a:pP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key light</a:t>
            </a:r>
          </a:p>
          <a:p>
            <a:pPr>
              <a:defRPr/>
            </a:pPr>
            <a: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  <a:t>to create engaging contents</a:t>
            </a:r>
          </a:p>
        </p:txBody>
      </p:sp>
      <p:grpSp>
        <p:nvGrpSpPr>
          <p:cNvPr id="29" name="Gruppo 7">
            <a:extLst>
              <a:ext uri="{FF2B5EF4-FFF2-40B4-BE49-F238E27FC236}">
                <a16:creationId xmlns:a16="http://schemas.microsoft.com/office/drawing/2014/main" id="{D3FCAE03-61F3-084F-9B07-671CD44C618C}"/>
              </a:ext>
            </a:extLst>
          </p:cNvPr>
          <p:cNvGrpSpPr/>
          <p:nvPr/>
        </p:nvGrpSpPr>
        <p:grpSpPr>
          <a:xfrm>
            <a:off x="4814802" y="1878972"/>
            <a:ext cx="2271361" cy="156023"/>
            <a:chOff x="6189271" y="5307930"/>
            <a:chExt cx="1738006" cy="116358"/>
          </a:xfrm>
          <a:solidFill>
            <a:srgbClr val="FB1E33"/>
          </a:solidFill>
        </p:grpSpPr>
        <p:cxnSp>
          <p:nvCxnSpPr>
            <p:cNvPr id="30" name="Google Shape;681;p43">
              <a:extLst>
                <a:ext uri="{FF2B5EF4-FFF2-40B4-BE49-F238E27FC236}">
                  <a16:creationId xmlns:a16="http://schemas.microsoft.com/office/drawing/2014/main" id="{6CF8B37F-3DB7-054B-80C8-606F732BFA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89271" y="5366110"/>
              <a:ext cx="1738005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" name="Google Shape;682;p43">
              <a:extLst>
                <a:ext uri="{FF2B5EF4-FFF2-40B4-BE49-F238E27FC236}">
                  <a16:creationId xmlns:a16="http://schemas.microsoft.com/office/drawing/2014/main" id="{28988EF7-A8A9-3F40-9C9B-ED69404C843A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428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321</Words>
  <Application>Microsoft Office PowerPoint</Application>
  <PresentationFormat>Breitbild</PresentationFormat>
  <Paragraphs>31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Kievit Offc Black</vt:lpstr>
      <vt:lpstr>KievitOT-Book</vt:lpstr>
      <vt:lpstr>Tema di 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Teresa Ghini</dc:creator>
  <cp:lastModifiedBy>Scheidegger Nicolas</cp:lastModifiedBy>
  <cp:revision>39</cp:revision>
  <cp:lastPrinted>2019-11-06T19:01:32Z</cp:lastPrinted>
  <dcterms:created xsi:type="dcterms:W3CDTF">2019-09-26T08:59:32Z</dcterms:created>
  <dcterms:modified xsi:type="dcterms:W3CDTF">2022-11-09T08:59:47Z</dcterms:modified>
</cp:coreProperties>
</file>