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08" r:id="rId2"/>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FD6"/>
    <a:srgbClr val="FB1E33"/>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04655-4AD1-4AB4-AA65-AAD7A586B3C4}" v="177" dt="2023-10-09T13:03:42.283"/>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68" d="100"/>
          <a:sy n="68" d="100"/>
        </p:scale>
        <p:origin x="32" y="2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14/11/2023</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14/11/2023</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D1CB1-E36E-6B42-AA63-100080F73479}" type="slidenum">
              <a:rPr lang="it-IT" smtClean="0"/>
              <a:t>1</a:t>
            </a:fld>
            <a:endParaRPr lang="it-IT"/>
          </a:p>
        </p:txBody>
      </p:sp>
    </p:spTree>
    <p:extLst>
      <p:ext uri="{BB962C8B-B14F-4D97-AF65-F5344CB8AC3E}">
        <p14:creationId xmlns:p14="http://schemas.microsoft.com/office/powerpoint/2010/main" val="30527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DFD6"/>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US" sz="3200" spc="-150" noProof="0" dirty="0">
                <a:solidFill>
                  <a:srgbClr val="FB1E33"/>
                </a:solidFill>
                <a:latin typeface="Kievit Offc Black" panose="020B0A04030101020102" pitchFamily="34" charset="77"/>
              </a:rPr>
              <a:t>JOBY SeaPal 6" Dome Cover</a:t>
            </a:r>
          </a:p>
          <a:p>
            <a:pPr lvl="0">
              <a:defRPr/>
            </a:pPr>
            <a:r>
              <a:rPr lang="en-US" sz="1600" dirty="0">
                <a:latin typeface="Kievit Offc Black" panose="020B0A04030101020102" pitchFamily="34" charset="77"/>
                <a:ea typeface="Century Gothic"/>
                <a:cs typeface="Century Gothic"/>
              </a:rPr>
              <a:t>Protective Cover for SeaPal 6" Dome</a:t>
            </a:r>
            <a:endParaRPr lang="it-IT" sz="1600" dirty="0">
              <a:latin typeface="Kievit Offc Black" panose="020B0A04030101020102" pitchFamily="34" charset="77"/>
              <a:ea typeface="Century Gothic"/>
              <a:cs typeface="Century Gothic"/>
            </a:endParaRPr>
          </a:p>
          <a:p>
            <a:pPr lvl="0">
              <a:defRPr/>
            </a:pPr>
            <a:r>
              <a:rPr lang="it-IT" sz="1600" dirty="0">
                <a:latin typeface="Kievit Offc Black" panose="020B0A04030101020102" pitchFamily="34" charset="77"/>
                <a:ea typeface="Century Gothic"/>
                <a:cs typeface="Century Gothic"/>
              </a:rPr>
              <a:t>JB01952-BWW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5170646"/>
          </a:xfrm>
          <a:prstGeom prst="rect">
            <a:avLst/>
          </a:prstGeom>
        </p:spPr>
        <p:txBody>
          <a:bodyPr wrap="square">
            <a:spAutoFit/>
          </a:bodyPr>
          <a:lstStyle/>
          <a:p>
            <a:r>
              <a:rPr lang="en-US" sz="1100" dirty="0">
                <a:latin typeface="KievitOT-Book" panose="020B0604030101020102" pitchFamily="34" charset="0"/>
                <a:cs typeface="Arial" panose="020B0604020202020204" pitchFamily="34" charset="0"/>
              </a:rPr>
              <a:t>The SeaPal 6" Dome Cover is the perfect choice for SeaPal 6" Dome protection and care. The SeaPal Dome Cover is designed to protect the element from damage whilst the port is either on the waterproof case or not in use.</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Made from 4.5mm, High Stretch neoprene, with a tough, highly abrasion resistant Nylon Jersey, laminated inside and out.  The neoprene cover neatly stretches over your valuable dome and all-important elements, from uninvited shocks and sharp objects.</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Covers can be cleaned and washed in cold soapy water, rinse and air dry.</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JOBY has partnered with </a:t>
            </a:r>
            <a:r>
              <a:rPr lang="en-US" sz="1100" dirty="0" err="1">
                <a:latin typeface="KievitOT-Book" panose="020B0604030101020102" pitchFamily="34" charset="0"/>
                <a:cs typeface="Arial" panose="020B0604020202020204" pitchFamily="34" charset="0"/>
              </a:rPr>
              <a:t>AquaTech</a:t>
            </a:r>
            <a:r>
              <a:rPr lang="en-US" sz="1100" dirty="0">
                <a:latin typeface="KievitOT-Book" panose="020B0604030101020102" pitchFamily="34" charset="0"/>
                <a:cs typeface="Arial" panose="020B0604020202020204" pitchFamily="34" charset="0"/>
              </a:rPr>
              <a:t>, who has been making water housings for the world’s best ocean photographers for over 20 years. We took all of that knowledge and experience and created SeaPal. Whether you're surfing, snorkeling, fishing, freediving, kayaking or just taking photos of the kids in the backyard pool, the SeaPal protects your phone and lets you focus on getting the perfect shot.</a:t>
            </a:r>
          </a:p>
          <a:p>
            <a:endParaRPr lang="en-US" sz="1100" dirty="0">
              <a:latin typeface="KievitOT-Book" panose="020B0604030101020102" pitchFamily="34" charset="0"/>
              <a:cs typeface="Arial" panose="020B0604020202020204" pitchFamily="34" charset="0"/>
            </a:endParaRPr>
          </a:p>
          <a:p>
            <a:r>
              <a:rPr lang="en-US" sz="1100" b="1" dirty="0">
                <a:latin typeface="KievitOT-Book" panose="020B0604030101020102" pitchFamily="34" charset="0"/>
                <a:cs typeface="Arial" panose="020B0604020202020204" pitchFamily="34" charset="0"/>
              </a:rPr>
              <a:t>Materials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Neoprene</a:t>
            </a:r>
          </a:p>
          <a:p>
            <a:endParaRPr lang="en-US" altLang="en-US" sz="1100" b="1"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Dimensions: 19</a:t>
            </a:r>
            <a:r>
              <a:rPr lang="en-US" altLang="en-US" sz="1100" dirty="0">
                <a:latin typeface="KievitOT-Book" panose="020B0604030101020102" pitchFamily="34" charset="0"/>
                <a:cs typeface="Arial" panose="020B0604020202020204" pitchFamily="34" charset="0"/>
              </a:rPr>
              <a:t>x1x19cm(7.5x0.4x7.5in)</a:t>
            </a:r>
          </a:p>
          <a:p>
            <a:pPr lvl="0" eaLnBrk="0" fontAlgn="base" hangingPunct="0">
              <a:spcBef>
                <a:spcPct val="0"/>
              </a:spcBef>
              <a:spcAft>
                <a:spcPct val="0"/>
              </a:spcAft>
            </a:pPr>
            <a:endParaRPr lang="en-US" altLang="en-US" sz="1100"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Net Weight: 50g</a:t>
            </a:r>
            <a:r>
              <a:rPr lang="en-US" altLang="en-US" sz="1100" dirty="0">
                <a:latin typeface="KievitOT-Book" panose="020B0604030101020102" pitchFamily="34" charset="0"/>
                <a:cs typeface="Arial" panose="020B0604020202020204" pitchFamily="34" charset="0"/>
              </a:rPr>
              <a:t> (0.11 </a:t>
            </a:r>
            <a:r>
              <a:rPr lang="en-US" altLang="en-US" sz="1100" dirty="0" err="1">
                <a:latin typeface="KievitOT-Book" panose="020B0604030101020102" pitchFamily="34" charset="0"/>
                <a:cs typeface="Arial" panose="020B0604020202020204" pitchFamily="34" charset="0"/>
              </a:rPr>
              <a:t>lbs</a:t>
            </a:r>
            <a:r>
              <a:rPr lang="en-US" altLang="en-US" sz="1100" dirty="0">
                <a:latin typeface="KievitOT-Book" panose="020B0604030101020102" pitchFamily="34" charset="0"/>
                <a:cs typeface="Arial" panose="020B0604020202020204" pitchFamily="34" charset="0"/>
              </a:rPr>
              <a:t>)</a:t>
            </a:r>
            <a:br>
              <a:rPr lang="en-US" altLang="en-US" sz="1100" dirty="0">
                <a:latin typeface="KievitOT-Book" panose="020B0604030101020102" pitchFamily="34" charset="0"/>
                <a:cs typeface="Arial" panose="020B0604020202020204" pitchFamily="34" charset="0"/>
              </a:rPr>
            </a:br>
            <a:endParaRPr lang="en-US" sz="110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KievitOT-Book" panose="020B0604030101020102" pitchFamily="34" charset="0"/>
                <a:cs typeface="Arial" panose="020B0604020202020204" pitchFamily="34" charset="0"/>
              </a:rPr>
              <a:t>Manufacture Warranty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One Year Warranty</a:t>
            </a: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grpSp>
        <p:nvGrpSpPr>
          <p:cNvPr id="9" name="Group 8">
            <a:extLst>
              <a:ext uri="{FF2B5EF4-FFF2-40B4-BE49-F238E27FC236}">
                <a16:creationId xmlns:a16="http://schemas.microsoft.com/office/drawing/2014/main" id="{2502C300-A673-8733-5F4D-B571E387D3BC}"/>
              </a:ext>
            </a:extLst>
          </p:cNvPr>
          <p:cNvGrpSpPr/>
          <p:nvPr/>
        </p:nvGrpSpPr>
        <p:grpSpPr>
          <a:xfrm>
            <a:off x="5008135" y="1609030"/>
            <a:ext cx="3391332" cy="1137198"/>
            <a:chOff x="4134634" y="3701329"/>
            <a:chExt cx="3391332" cy="1137198"/>
          </a:xfrm>
        </p:grpSpPr>
        <p:sp>
          <p:nvSpPr>
            <p:cNvPr id="10" name="Google Shape;638;p43">
              <a:extLst>
                <a:ext uri="{FF2B5EF4-FFF2-40B4-BE49-F238E27FC236}">
                  <a16:creationId xmlns:a16="http://schemas.microsoft.com/office/drawing/2014/main" id="{066981B1-6E45-7832-57F1-F728613F8FE8}"/>
                </a:ext>
              </a:extLst>
            </p:cNvPr>
            <p:cNvSpPr txBox="1"/>
            <p:nvPr/>
          </p:nvSpPr>
          <p:spPr>
            <a:xfrm>
              <a:off x="4134634" y="3758407"/>
              <a:ext cx="3041485"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dirty="0">
                  <a:ln>
                    <a:noFill/>
                  </a:ln>
                  <a:solidFill>
                    <a:srgbClr val="FB1E33"/>
                  </a:solidFill>
                  <a:effectLst/>
                  <a:uLnTx/>
                  <a:uFillTx/>
                  <a:latin typeface="Kievit Offc Black" panose="020B0A04030101020102" pitchFamily="34" charset="77"/>
                  <a:ea typeface="Century Gothic"/>
                  <a:cs typeface="Century Gothic"/>
                  <a:sym typeface="Century Gothic"/>
                </a:rPr>
                <a:t>Protects</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your SeaPal 6" Dome</a:t>
              </a:r>
              <a:endParaRPr lang="en-GB" sz="1100" dirty="0">
                <a:latin typeface="KievitOT-Book" panose="020B0604030101020102" pitchFamily="34" charset="0"/>
                <a:cs typeface="Arial" panose="020B0604020202020204" pitchFamily="34" charset="0"/>
              </a:endParaRPr>
            </a:p>
          </p:txBody>
        </p:sp>
        <p:grpSp>
          <p:nvGrpSpPr>
            <p:cNvPr id="14" name="Gruppo 7">
              <a:extLst>
                <a:ext uri="{FF2B5EF4-FFF2-40B4-BE49-F238E27FC236}">
                  <a16:creationId xmlns:a16="http://schemas.microsoft.com/office/drawing/2014/main" id="{5F62D176-DEB9-BD4C-BBF1-5EEDA3037F35}"/>
                </a:ext>
              </a:extLst>
            </p:cNvPr>
            <p:cNvGrpSpPr/>
            <p:nvPr/>
          </p:nvGrpSpPr>
          <p:grpSpPr>
            <a:xfrm>
              <a:off x="4307356" y="3701329"/>
              <a:ext cx="3218610" cy="159719"/>
              <a:chOff x="5306770" y="5307930"/>
              <a:chExt cx="2480257" cy="116358"/>
            </a:xfrm>
            <a:solidFill>
              <a:srgbClr val="FB1E33"/>
            </a:solidFill>
          </p:grpSpPr>
          <p:cxnSp>
            <p:nvCxnSpPr>
              <p:cNvPr id="15" name="Google Shape;681;p43">
                <a:extLst>
                  <a:ext uri="{FF2B5EF4-FFF2-40B4-BE49-F238E27FC236}">
                    <a16:creationId xmlns:a16="http://schemas.microsoft.com/office/drawing/2014/main" id="{4FBDFF53-7FE0-C200-1B99-41844F4D73C8}"/>
                  </a:ext>
                </a:extLst>
              </p:cNvPr>
              <p:cNvCxnSpPr>
                <a:cxnSpLocks/>
              </p:cNvCxnSpPr>
              <p:nvPr userDrawn="1"/>
            </p:nvCxnSpPr>
            <p:spPr>
              <a:xfrm>
                <a:off x="5306770" y="5366110"/>
                <a:ext cx="2480257" cy="0"/>
              </a:xfrm>
              <a:prstGeom prst="straightConnector1">
                <a:avLst/>
              </a:prstGeom>
              <a:grpFill/>
              <a:ln w="38100" cap="rnd" cmpd="sng">
                <a:solidFill>
                  <a:srgbClr val="FB1E33"/>
                </a:solidFill>
                <a:prstDash val="solid"/>
                <a:round/>
                <a:headEnd type="none" w="med" len="med"/>
                <a:tailEnd type="none" w="med" len="med"/>
              </a:ln>
            </p:spPr>
          </p:cxnSp>
          <p:sp>
            <p:nvSpPr>
              <p:cNvPr id="16" name="Google Shape;682;p43">
                <a:extLst>
                  <a:ext uri="{FF2B5EF4-FFF2-40B4-BE49-F238E27FC236}">
                    <a16:creationId xmlns:a16="http://schemas.microsoft.com/office/drawing/2014/main" id="{29F674B3-5E83-9AA5-83B0-B0EE347C519C}"/>
                  </a:ext>
                </a:extLst>
              </p:cNvPr>
              <p:cNvSpPr/>
              <p:nvPr userDrawn="1"/>
            </p:nvSpPr>
            <p:spPr>
              <a:xfrm>
                <a:off x="767066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A2521C73-574F-2B1E-6A74-C30120AE31AF}"/>
              </a:ext>
            </a:extLst>
          </p:cNvPr>
          <p:cNvGrpSpPr/>
          <p:nvPr/>
        </p:nvGrpSpPr>
        <p:grpSpPr>
          <a:xfrm>
            <a:off x="9006765" y="1818358"/>
            <a:ext cx="3041485" cy="1102524"/>
            <a:chOff x="9804793" y="2096569"/>
            <a:chExt cx="2220525" cy="1102524"/>
          </a:xfrm>
        </p:grpSpPr>
        <p:sp>
          <p:nvSpPr>
            <p:cNvPr id="23" name="Google Shape;638;p43">
              <a:extLst>
                <a:ext uri="{FF2B5EF4-FFF2-40B4-BE49-F238E27FC236}">
                  <a16:creationId xmlns:a16="http://schemas.microsoft.com/office/drawing/2014/main" id="{F432EC35-4CE7-6D40-B598-B17B65820021}"/>
                </a:ext>
              </a:extLst>
            </p:cNvPr>
            <p:cNvSpPr txBox="1"/>
            <p:nvPr/>
          </p:nvSpPr>
          <p:spPr>
            <a:xfrm>
              <a:off x="9804793" y="2096569"/>
              <a:ext cx="2220525"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Easy</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lgn="r">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to Install</a:t>
              </a:r>
            </a:p>
          </p:txBody>
        </p:sp>
        <p:grpSp>
          <p:nvGrpSpPr>
            <p:cNvPr id="33" name="Gruppo 10">
              <a:extLst>
                <a:ext uri="{FF2B5EF4-FFF2-40B4-BE49-F238E27FC236}">
                  <a16:creationId xmlns:a16="http://schemas.microsoft.com/office/drawing/2014/main" id="{6071BA90-AB65-DD4A-947A-36C59E1108F8}"/>
                </a:ext>
              </a:extLst>
            </p:cNvPr>
            <p:cNvGrpSpPr/>
            <p:nvPr/>
          </p:nvGrpSpPr>
          <p:grpSpPr>
            <a:xfrm rot="10800000">
              <a:off x="10046890" y="2110690"/>
              <a:ext cx="1884101" cy="103422"/>
              <a:chOff x="5551013" y="5307930"/>
              <a:chExt cx="2376264" cy="116358"/>
            </a:xfrm>
            <a:solidFill>
              <a:srgbClr val="FB1E33"/>
            </a:solidFill>
          </p:grpSpPr>
          <p:cxnSp>
            <p:nvCxnSpPr>
              <p:cNvPr id="34"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35"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9" name="Picture 18">
            <a:extLst>
              <a:ext uri="{FF2B5EF4-FFF2-40B4-BE49-F238E27FC236}">
                <a16:creationId xmlns:a16="http://schemas.microsoft.com/office/drawing/2014/main" id="{0B957631-4DF0-DDCD-F952-E07339DF0D2A}"/>
              </a:ext>
            </a:extLst>
          </p:cNvPr>
          <p:cNvPicPr>
            <a:picLocks noChangeAspect="1"/>
          </p:cNvPicPr>
          <p:nvPr/>
        </p:nvPicPr>
        <p:blipFill>
          <a:blip r:embed="rId3"/>
          <a:stretch>
            <a:fillRect/>
          </a:stretch>
        </p:blipFill>
        <p:spPr>
          <a:xfrm>
            <a:off x="6875467" y="2079784"/>
            <a:ext cx="3675922" cy="2354145"/>
          </a:xfrm>
          <a:prstGeom prst="rect">
            <a:avLst/>
          </a:prstGeom>
        </p:spPr>
      </p:pic>
      <p:grpSp>
        <p:nvGrpSpPr>
          <p:cNvPr id="37" name="Group 36">
            <a:extLst>
              <a:ext uri="{FF2B5EF4-FFF2-40B4-BE49-F238E27FC236}">
                <a16:creationId xmlns:a16="http://schemas.microsoft.com/office/drawing/2014/main" id="{CCE8FE95-E5E7-A1D1-1E7A-76B2E142CCDE}"/>
              </a:ext>
            </a:extLst>
          </p:cNvPr>
          <p:cNvGrpSpPr/>
          <p:nvPr/>
        </p:nvGrpSpPr>
        <p:grpSpPr>
          <a:xfrm>
            <a:off x="4407671" y="3852115"/>
            <a:ext cx="2555919" cy="1090543"/>
            <a:chOff x="3578843" y="3701329"/>
            <a:chExt cx="2555919" cy="1090543"/>
          </a:xfrm>
        </p:grpSpPr>
        <p:sp>
          <p:nvSpPr>
            <p:cNvPr id="38" name="Google Shape;638;p43">
              <a:extLst>
                <a:ext uri="{FF2B5EF4-FFF2-40B4-BE49-F238E27FC236}">
                  <a16:creationId xmlns:a16="http://schemas.microsoft.com/office/drawing/2014/main" id="{E43F3F9F-57E5-A260-361B-2CC171602D8B}"/>
                </a:ext>
              </a:extLst>
            </p:cNvPr>
            <p:cNvSpPr txBox="1"/>
            <p:nvPr/>
          </p:nvSpPr>
          <p:spPr>
            <a:xfrm>
              <a:off x="3578843" y="3711752"/>
              <a:ext cx="2555919"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High Stretch</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Neoprene material</a:t>
              </a:r>
              <a:endParaRPr lang="en-GB" sz="1100" dirty="0">
                <a:latin typeface="KievitOT-Book" panose="020B0604030101020102" pitchFamily="34" charset="0"/>
                <a:cs typeface="Arial" panose="020B0604020202020204" pitchFamily="34" charset="0"/>
              </a:endParaRPr>
            </a:p>
          </p:txBody>
        </p:sp>
        <p:grpSp>
          <p:nvGrpSpPr>
            <p:cNvPr id="40" name="Gruppo 7">
              <a:extLst>
                <a:ext uri="{FF2B5EF4-FFF2-40B4-BE49-F238E27FC236}">
                  <a16:creationId xmlns:a16="http://schemas.microsoft.com/office/drawing/2014/main" id="{701B2B70-EEA9-593F-E535-27014FDE80FC}"/>
                </a:ext>
              </a:extLst>
            </p:cNvPr>
            <p:cNvGrpSpPr/>
            <p:nvPr/>
          </p:nvGrpSpPr>
          <p:grpSpPr>
            <a:xfrm>
              <a:off x="3892462" y="3701329"/>
              <a:ext cx="2222549" cy="159719"/>
              <a:chOff x="4987056" y="5307930"/>
              <a:chExt cx="1712695" cy="116358"/>
            </a:xfrm>
            <a:solidFill>
              <a:srgbClr val="FB1E33"/>
            </a:solidFill>
          </p:grpSpPr>
          <p:cxnSp>
            <p:nvCxnSpPr>
              <p:cNvPr id="42" name="Google Shape;681;p43">
                <a:extLst>
                  <a:ext uri="{FF2B5EF4-FFF2-40B4-BE49-F238E27FC236}">
                    <a16:creationId xmlns:a16="http://schemas.microsoft.com/office/drawing/2014/main" id="{622B44AF-046E-5F1C-95B8-4D5C355E59D2}"/>
                  </a:ext>
                </a:extLst>
              </p:cNvPr>
              <p:cNvCxnSpPr>
                <a:cxnSpLocks/>
              </p:cNvCxnSpPr>
              <p:nvPr userDrawn="1"/>
            </p:nvCxnSpPr>
            <p:spPr>
              <a:xfrm>
                <a:off x="4987056" y="5366110"/>
                <a:ext cx="1712695" cy="0"/>
              </a:xfrm>
              <a:prstGeom prst="straightConnector1">
                <a:avLst/>
              </a:prstGeom>
              <a:grpFill/>
              <a:ln w="38100" cap="rnd" cmpd="sng">
                <a:solidFill>
                  <a:srgbClr val="FB1E33"/>
                </a:solidFill>
                <a:prstDash val="solid"/>
                <a:round/>
                <a:headEnd type="none" w="med" len="med"/>
                <a:tailEnd type="none" w="med" len="med"/>
              </a:ln>
            </p:spPr>
          </p:cxnSp>
          <p:sp>
            <p:nvSpPr>
              <p:cNvPr id="43" name="Google Shape;682;p43">
                <a:extLst>
                  <a:ext uri="{FF2B5EF4-FFF2-40B4-BE49-F238E27FC236}">
                    <a16:creationId xmlns:a16="http://schemas.microsoft.com/office/drawing/2014/main" id="{18F9C6FF-DC83-ED81-86A6-40C6BF13DABA}"/>
                  </a:ext>
                </a:extLst>
              </p:cNvPr>
              <p:cNvSpPr/>
              <p:nvPr userDrawn="1"/>
            </p:nvSpPr>
            <p:spPr>
              <a:xfrm>
                <a:off x="6583392"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1F111986-3BF2-4CCC-657E-D9E93054DCB2}"/>
              </a:ext>
            </a:extLst>
          </p:cNvPr>
          <p:cNvGrpSpPr/>
          <p:nvPr/>
        </p:nvGrpSpPr>
        <p:grpSpPr>
          <a:xfrm>
            <a:off x="9530892" y="4159673"/>
            <a:ext cx="2517358" cy="1283532"/>
            <a:chOff x="9363820" y="5234169"/>
            <a:chExt cx="2517358" cy="1283532"/>
          </a:xfrm>
        </p:grpSpPr>
        <p:sp>
          <p:nvSpPr>
            <p:cNvPr id="6" name="Google Shape;638;p43">
              <a:extLst>
                <a:ext uri="{FF2B5EF4-FFF2-40B4-BE49-F238E27FC236}">
                  <a16:creationId xmlns:a16="http://schemas.microsoft.com/office/drawing/2014/main" id="{F432EC35-4CE7-6D40-B598-B17B65820021}"/>
                </a:ext>
              </a:extLst>
            </p:cNvPr>
            <p:cNvSpPr txBox="1"/>
            <p:nvPr/>
          </p:nvSpPr>
          <p:spPr>
            <a:xfrm>
              <a:off x="9660652" y="5234718"/>
              <a:ext cx="2220526"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rPr>
                <a:t>Ready to go</a:t>
              </a:r>
            </a:p>
            <a:p>
              <a:pPr marL="171450" indent="-171450" algn="r">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Comes with all mounting hardware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uppo 10">
              <a:extLst>
                <a:ext uri="{FF2B5EF4-FFF2-40B4-BE49-F238E27FC236}">
                  <a16:creationId xmlns:a16="http://schemas.microsoft.com/office/drawing/2014/main" id="{6071BA90-AB65-DD4A-947A-36C59E1108F8}"/>
                </a:ext>
              </a:extLst>
            </p:cNvPr>
            <p:cNvGrpSpPr/>
            <p:nvPr/>
          </p:nvGrpSpPr>
          <p:grpSpPr>
            <a:xfrm rot="10800000">
              <a:off x="9363820" y="5234169"/>
              <a:ext cx="2470623" cy="155327"/>
              <a:chOff x="5551013" y="5307930"/>
              <a:chExt cx="2376264" cy="116358"/>
            </a:xfrm>
            <a:solidFill>
              <a:srgbClr val="FB1E33"/>
            </a:solidFill>
          </p:grpSpPr>
          <p:cxnSp>
            <p:nvCxnSpPr>
              <p:cNvPr id="12"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13"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9243273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239</Words>
  <Application>Microsoft Office PowerPoint</Application>
  <PresentationFormat>Breitbild</PresentationFormat>
  <Paragraphs>27</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Kievit Offc Black</vt:lpstr>
      <vt:lpstr>KievitOT-Book</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39</cp:revision>
  <cp:lastPrinted>2019-11-06T19:01:32Z</cp:lastPrinted>
  <dcterms:created xsi:type="dcterms:W3CDTF">2019-09-26T08:59:32Z</dcterms:created>
  <dcterms:modified xsi:type="dcterms:W3CDTF">2023-11-14T11:04:23Z</dcterms:modified>
</cp:coreProperties>
</file>