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306" r:id="rId2"/>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FD6"/>
    <a:srgbClr val="FB1E33"/>
    <a:srgbClr val="FDD8A6"/>
    <a:srgbClr val="F8F25C"/>
    <a:srgbClr val="95DFD5"/>
    <a:srgbClr val="08CE84"/>
    <a:srgbClr val="2B2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04655-4AD1-4AB4-AA65-AAD7A586B3C4}" v="177" dt="2023-10-09T13:03:42.283"/>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varScale="1">
        <p:scale>
          <a:sx n="68" d="100"/>
          <a:sy n="68" d="100"/>
        </p:scale>
        <p:origin x="32" y="2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B18FD53-9E3D-444D-B995-50F0617054C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a:extLst>
              <a:ext uri="{FF2B5EF4-FFF2-40B4-BE49-F238E27FC236}">
                <a16:creationId xmlns:a16="http://schemas.microsoft.com/office/drawing/2014/main" id="{B1C22566-2D57-7743-B5FF-F12780D42E8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79C76B0-95AF-2749-B39A-0031CE9C6D92}" type="datetimeFigureOut">
              <a:rPr lang="it-IT" smtClean="0"/>
              <a:t>14/11/2023</a:t>
            </a:fld>
            <a:endParaRPr lang="it-IT"/>
          </a:p>
        </p:txBody>
      </p:sp>
      <p:sp>
        <p:nvSpPr>
          <p:cNvPr id="4" name="Segnaposto piè di pagina 3">
            <a:extLst>
              <a:ext uri="{FF2B5EF4-FFF2-40B4-BE49-F238E27FC236}">
                <a16:creationId xmlns:a16="http://schemas.microsoft.com/office/drawing/2014/main" id="{1BF71C7A-3EE2-0746-809C-0955AFC3DA2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5" name="Segnaposto numero diapositiva 4">
            <a:extLst>
              <a:ext uri="{FF2B5EF4-FFF2-40B4-BE49-F238E27FC236}">
                <a16:creationId xmlns:a16="http://schemas.microsoft.com/office/drawing/2014/main" id="{A7C7E220-0D82-8B48-AD6E-19C7AD6F6F2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B37A1D1-AAA6-A646-93DD-592A754C4E81}" type="slidenum">
              <a:rPr lang="it-IT" smtClean="0"/>
              <a:t>‹Nr.›</a:t>
            </a:fld>
            <a:endParaRPr lang="it-IT"/>
          </a:p>
        </p:txBody>
      </p:sp>
    </p:spTree>
    <p:extLst>
      <p:ext uri="{BB962C8B-B14F-4D97-AF65-F5344CB8AC3E}">
        <p14:creationId xmlns:p14="http://schemas.microsoft.com/office/powerpoint/2010/main" val="17179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EF0C7E-EC4F-6748-ADA7-842963F9B797}" type="datetimeFigureOut">
              <a:rPr lang="it-IT" smtClean="0"/>
              <a:t>14/11/2023</a:t>
            </a:fld>
            <a:endParaRPr lang="it-IT"/>
          </a:p>
        </p:txBody>
      </p:sp>
      <p:sp>
        <p:nvSpPr>
          <p:cNvPr id="4" name="Segnaposto immagin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CFD1CB1-E36E-6B42-AA63-100080F73479}" type="slidenum">
              <a:rPr lang="it-IT" smtClean="0"/>
              <a:t>‹Nr.›</a:t>
            </a:fld>
            <a:endParaRPr lang="it-IT"/>
          </a:p>
        </p:txBody>
      </p:sp>
    </p:spTree>
    <p:extLst>
      <p:ext uri="{BB962C8B-B14F-4D97-AF65-F5344CB8AC3E}">
        <p14:creationId xmlns:p14="http://schemas.microsoft.com/office/powerpoint/2010/main" val="257179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D1CB1-E36E-6B42-AA63-100080F73479}" type="slidenum">
              <a:rPr lang="it-IT" smtClean="0"/>
              <a:t>1</a:t>
            </a:fld>
            <a:endParaRPr lang="it-IT"/>
          </a:p>
        </p:txBody>
      </p:sp>
    </p:spTree>
    <p:extLst>
      <p:ext uri="{BB962C8B-B14F-4D97-AF65-F5344CB8AC3E}">
        <p14:creationId xmlns:p14="http://schemas.microsoft.com/office/powerpoint/2010/main" val="523727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a titolo">
    <p:bg>
      <p:bgPr>
        <a:solidFill>
          <a:srgbClr val="08CE84"/>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5F28BA-8E26-C24A-B014-40C94A1CE911}"/>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19305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a titolo">
    <p:bg>
      <p:bgPr>
        <a:solidFill>
          <a:srgbClr val="FDD8A6"/>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62C80E-1F36-114D-BB2A-FED876BF24D4}"/>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338234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643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DFD6"/>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en-US" sz="3200" spc="-150" noProof="0" dirty="0">
                <a:solidFill>
                  <a:srgbClr val="FB1E33"/>
                </a:solidFill>
                <a:latin typeface="Kievit Offc Black" panose="020B0A04030101020102" pitchFamily="34" charset="77"/>
              </a:rPr>
              <a:t>JOBY SeaPal Bluetooth Shutter Grip</a:t>
            </a:r>
          </a:p>
          <a:p>
            <a:pPr lvl="0">
              <a:defRPr/>
            </a:pPr>
            <a:r>
              <a:rPr lang="en-US" sz="1600" dirty="0">
                <a:latin typeface="Kievit Offc Black" panose="020B0A04030101020102" pitchFamily="34" charset="77"/>
                <a:ea typeface="Century Gothic"/>
                <a:cs typeface="Century Gothic"/>
              </a:rPr>
              <a:t>Remote Shutter Grip for SeaPal Waterproof Case</a:t>
            </a:r>
            <a:endParaRPr lang="it-IT" sz="1600" dirty="0">
              <a:latin typeface="Kievit Offc Black" panose="020B0A04030101020102" pitchFamily="34" charset="77"/>
              <a:ea typeface="Century Gothic"/>
              <a:cs typeface="Century Gothic"/>
            </a:endParaRPr>
          </a:p>
          <a:p>
            <a:pPr lvl="0">
              <a:defRPr/>
            </a:pPr>
            <a:r>
              <a:rPr lang="it-IT" sz="1600" dirty="0">
                <a:latin typeface="Kievit Offc Black" panose="020B0A04030101020102" pitchFamily="34" charset="77"/>
                <a:ea typeface="Century Gothic"/>
                <a:cs typeface="Century Gothic"/>
              </a:rPr>
              <a:t>JB01950-BWW</a:t>
            </a:r>
          </a:p>
        </p:txBody>
      </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5339923"/>
          </a:xfrm>
          <a:prstGeom prst="rect">
            <a:avLst/>
          </a:prstGeom>
        </p:spPr>
        <p:txBody>
          <a:bodyPr wrap="square">
            <a:spAutoFit/>
          </a:bodyPr>
          <a:lstStyle/>
          <a:p>
            <a:r>
              <a:rPr lang="en-US" sz="1100" dirty="0">
                <a:latin typeface="KievitOT-Book" panose="020B0604030101020102" pitchFamily="34" charset="0"/>
                <a:cs typeface="Arial" panose="020B0604020202020204" pitchFamily="34" charset="0"/>
              </a:rPr>
              <a:t>The SeaPal Bluetooth® Shutter Grip adds superior control over your phone so you never miss a shot. It is designed to provide better responsiveness and feedback through the round shutter button. The ergonomic design of the grip mean it is comfortable and feels secure in your hands. It securely mount your SeaPal Phone Case with 2 screws. Durable Polycarbonate Construction makes it not only waterproof, dustproof, shockproof but also long lasting.</a:t>
            </a:r>
          </a:p>
          <a:p>
            <a:endParaRPr lang="en-US" sz="1100" dirty="0">
              <a:latin typeface="KievitOT-Book" panose="020B0604030101020102" pitchFamily="34" charset="0"/>
              <a:cs typeface="Arial" panose="020B0604020202020204" pitchFamily="34" charset="0"/>
            </a:endParaRPr>
          </a:p>
          <a:p>
            <a:r>
              <a:rPr lang="en-US" sz="1100" dirty="0">
                <a:latin typeface="KievitOT-Book" panose="020B0604030101020102" pitchFamily="34" charset="0"/>
                <a:cs typeface="Arial" panose="020B0604020202020204" pitchFamily="34" charset="0"/>
              </a:rPr>
              <a:t>The SeaPal Bluetooth® Shutter Grip is simple to connect to your phone and has a battery life that will allow years of use before needing to be changed.</a:t>
            </a:r>
          </a:p>
          <a:p>
            <a:endParaRPr lang="en-US" sz="1100" dirty="0">
              <a:latin typeface="KievitOT-Book" panose="020B0604030101020102" pitchFamily="34" charset="0"/>
              <a:cs typeface="Arial" panose="020B0604020202020204" pitchFamily="34" charset="0"/>
            </a:endParaRPr>
          </a:p>
          <a:p>
            <a:r>
              <a:rPr lang="en-US" sz="1100" dirty="0">
                <a:latin typeface="KievitOT-Book" panose="020B0604030101020102" pitchFamily="34" charset="0"/>
                <a:cs typeface="Arial" panose="020B0604020202020204" pitchFamily="34" charset="0"/>
              </a:rPr>
              <a:t>JOBY has partnered with </a:t>
            </a:r>
            <a:r>
              <a:rPr lang="en-US" sz="1100" dirty="0" err="1">
                <a:latin typeface="KievitOT-Book" panose="020B0604030101020102" pitchFamily="34" charset="0"/>
                <a:cs typeface="Arial" panose="020B0604020202020204" pitchFamily="34" charset="0"/>
              </a:rPr>
              <a:t>AquaTech</a:t>
            </a:r>
            <a:r>
              <a:rPr lang="en-US" sz="1100" dirty="0">
                <a:latin typeface="KievitOT-Book" panose="020B0604030101020102" pitchFamily="34" charset="0"/>
                <a:cs typeface="Arial" panose="020B0604020202020204" pitchFamily="34" charset="0"/>
              </a:rPr>
              <a:t>, who has been making water housings for the world’s best ocean photographers for over 20 years. We took all of that knowledge and experience and created SeaPal. Whether you're surfing, snorkeling, fishing, freediving, kayaking or just taking photos of the kids in the backyard pool, the SeaPal protects your phone and lets you focus on getting the perfect shot.</a:t>
            </a:r>
          </a:p>
          <a:p>
            <a:endParaRPr lang="en-US" sz="1100" dirty="0">
              <a:latin typeface="KievitOT-Book" panose="020B0604030101020102" pitchFamily="34" charset="0"/>
              <a:cs typeface="Arial" panose="020B0604020202020204" pitchFamily="34" charset="0"/>
            </a:endParaRPr>
          </a:p>
          <a:p>
            <a:r>
              <a:rPr lang="en-US" sz="1100" b="1" dirty="0">
                <a:latin typeface="KievitOT-Book" panose="020B0604030101020102" pitchFamily="34" charset="0"/>
                <a:cs typeface="Arial" panose="020B0604020202020204" pitchFamily="34" charset="0"/>
              </a:rPr>
              <a:t>Materials </a:t>
            </a:r>
            <a:br>
              <a:rPr lang="en-US" sz="1100" dirty="0">
                <a:latin typeface="KievitOT-Book" panose="020B0604030101020102" pitchFamily="34" charset="0"/>
                <a:cs typeface="Arial" panose="020B0604020202020204" pitchFamily="34" charset="0"/>
              </a:rPr>
            </a:br>
            <a:r>
              <a:rPr lang="en-US" sz="1100" dirty="0">
                <a:latin typeface="KievitOT-Book" panose="020B0604030101020102" pitchFamily="34" charset="0"/>
                <a:cs typeface="Arial" panose="020B0604020202020204" pitchFamily="34" charset="0"/>
              </a:rPr>
              <a:t>Glass Filled Polycarbonate, Stainless Steel</a:t>
            </a:r>
            <a:endParaRPr lang="en-GB" sz="1100" dirty="0">
              <a:highlight>
                <a:srgbClr val="000080"/>
              </a:highlight>
              <a:latin typeface="KievitOT-Book" panose="020B0604030101020102" pitchFamily="34" charset="0"/>
              <a:cs typeface="Arial" panose="020B0604020202020204" pitchFamily="34" charset="0"/>
            </a:endParaRPr>
          </a:p>
          <a:p>
            <a:endParaRPr lang="en-US" altLang="en-US" sz="1100" b="1"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Dimensions: 15</a:t>
            </a:r>
            <a:r>
              <a:rPr lang="en-US" altLang="en-US" sz="1100" dirty="0">
                <a:latin typeface="KievitOT-Book" panose="020B0604030101020102" pitchFamily="34" charset="0"/>
                <a:cs typeface="Arial" panose="020B0604020202020204" pitchFamily="34" charset="0"/>
              </a:rPr>
              <a:t>x9x8cm(5.8x63.5x3in)</a:t>
            </a:r>
          </a:p>
          <a:p>
            <a:pPr lvl="0" eaLnBrk="0" fontAlgn="base" hangingPunct="0">
              <a:spcBef>
                <a:spcPct val="0"/>
              </a:spcBef>
              <a:spcAft>
                <a:spcPct val="0"/>
              </a:spcAft>
            </a:pPr>
            <a:endParaRPr lang="en-US" altLang="en-US" sz="1100"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Net Weight: 170g</a:t>
            </a:r>
            <a:r>
              <a:rPr lang="en-US" altLang="en-US" sz="1100" dirty="0">
                <a:latin typeface="KievitOT-Book" panose="020B0604030101020102" pitchFamily="34" charset="0"/>
                <a:cs typeface="Arial" panose="020B0604020202020204" pitchFamily="34" charset="0"/>
              </a:rPr>
              <a:t> (0.37 </a:t>
            </a:r>
            <a:r>
              <a:rPr lang="en-US" altLang="en-US" sz="1100" dirty="0" err="1">
                <a:latin typeface="KievitOT-Book" panose="020B0604030101020102" pitchFamily="34" charset="0"/>
                <a:cs typeface="Arial" panose="020B0604020202020204" pitchFamily="34" charset="0"/>
              </a:rPr>
              <a:t>lbs</a:t>
            </a:r>
            <a:r>
              <a:rPr lang="en-US" altLang="en-US" sz="1100" dirty="0">
                <a:latin typeface="KievitOT-Book" panose="020B0604030101020102" pitchFamily="34" charset="0"/>
                <a:cs typeface="Arial" panose="020B0604020202020204" pitchFamily="34" charset="0"/>
              </a:rPr>
              <a:t>)</a:t>
            </a:r>
            <a:br>
              <a:rPr lang="en-US" altLang="en-US" sz="1100" dirty="0">
                <a:latin typeface="KievitOT-Book" panose="020B0604030101020102" pitchFamily="34" charset="0"/>
                <a:cs typeface="Arial" panose="020B0604020202020204" pitchFamily="34" charset="0"/>
              </a:rPr>
            </a:br>
            <a:endParaRPr lang="en-US" sz="1100" dirty="0">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KievitOT-Book" panose="020B0604030101020102" pitchFamily="34" charset="0"/>
                <a:cs typeface="Arial" panose="020B0604020202020204" pitchFamily="34" charset="0"/>
              </a:rPr>
              <a:t>Manufacture Warranty </a:t>
            </a:r>
            <a:br>
              <a:rPr lang="en-US" sz="1100" dirty="0">
                <a:latin typeface="KievitOT-Book" panose="020B0604030101020102" pitchFamily="34" charset="0"/>
                <a:cs typeface="Arial" panose="020B0604020202020204" pitchFamily="34" charset="0"/>
              </a:rPr>
            </a:br>
            <a:r>
              <a:rPr lang="en-US" sz="1100" dirty="0">
                <a:latin typeface="KievitOT-Book" panose="020B0604030101020102" pitchFamily="34" charset="0"/>
                <a:cs typeface="Arial" panose="020B0604020202020204" pitchFamily="34" charset="0"/>
              </a:rPr>
              <a:t>One Year Warranty</a:t>
            </a:r>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pic>
        <p:nvPicPr>
          <p:cNvPr id="20" name="Picture 19">
            <a:extLst>
              <a:ext uri="{FF2B5EF4-FFF2-40B4-BE49-F238E27FC236}">
                <a16:creationId xmlns:a16="http://schemas.microsoft.com/office/drawing/2014/main" id="{EE80CA70-082E-5D1A-D9A1-BFED3552A199}"/>
              </a:ext>
            </a:extLst>
          </p:cNvPr>
          <p:cNvPicPr>
            <a:picLocks noChangeAspect="1"/>
          </p:cNvPicPr>
          <p:nvPr/>
        </p:nvPicPr>
        <p:blipFill>
          <a:blip r:embed="rId3"/>
          <a:stretch>
            <a:fillRect/>
          </a:stretch>
        </p:blipFill>
        <p:spPr>
          <a:xfrm>
            <a:off x="7225811" y="1603853"/>
            <a:ext cx="2958135" cy="3797605"/>
          </a:xfrm>
          <a:prstGeom prst="rect">
            <a:avLst/>
          </a:prstGeom>
        </p:spPr>
      </p:pic>
      <p:grpSp>
        <p:nvGrpSpPr>
          <p:cNvPr id="5" name="Group 4">
            <a:extLst>
              <a:ext uri="{FF2B5EF4-FFF2-40B4-BE49-F238E27FC236}">
                <a16:creationId xmlns:a16="http://schemas.microsoft.com/office/drawing/2014/main" id="{A2521C73-574F-2B1E-6A74-C30120AE31AF}"/>
              </a:ext>
            </a:extLst>
          </p:cNvPr>
          <p:cNvGrpSpPr/>
          <p:nvPr/>
        </p:nvGrpSpPr>
        <p:grpSpPr>
          <a:xfrm>
            <a:off x="9171962" y="3498700"/>
            <a:ext cx="3041485" cy="1102524"/>
            <a:chOff x="9804793" y="2096569"/>
            <a:chExt cx="2220525" cy="1102524"/>
          </a:xfrm>
        </p:grpSpPr>
        <p:sp>
          <p:nvSpPr>
            <p:cNvPr id="23" name="Google Shape;638;p43">
              <a:extLst>
                <a:ext uri="{FF2B5EF4-FFF2-40B4-BE49-F238E27FC236}">
                  <a16:creationId xmlns:a16="http://schemas.microsoft.com/office/drawing/2014/main" id="{F432EC35-4CE7-6D40-B598-B17B65820021}"/>
                </a:ext>
              </a:extLst>
            </p:cNvPr>
            <p:cNvSpPr txBox="1"/>
            <p:nvPr/>
          </p:nvSpPr>
          <p:spPr>
            <a:xfrm>
              <a:off x="9804793" y="2096569"/>
              <a:ext cx="2220525"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Securely</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lgn="r">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mount to your SeaPal Phone Case</a:t>
              </a:r>
            </a:p>
          </p:txBody>
        </p:sp>
        <p:grpSp>
          <p:nvGrpSpPr>
            <p:cNvPr id="33" name="Gruppo 10">
              <a:extLst>
                <a:ext uri="{FF2B5EF4-FFF2-40B4-BE49-F238E27FC236}">
                  <a16:creationId xmlns:a16="http://schemas.microsoft.com/office/drawing/2014/main" id="{6071BA90-AB65-DD4A-947A-36C59E1108F8}"/>
                </a:ext>
              </a:extLst>
            </p:cNvPr>
            <p:cNvGrpSpPr/>
            <p:nvPr/>
          </p:nvGrpSpPr>
          <p:grpSpPr>
            <a:xfrm rot="10800000">
              <a:off x="10046890" y="2110690"/>
              <a:ext cx="1884101" cy="103422"/>
              <a:chOff x="5551013" y="5307930"/>
              <a:chExt cx="2376264" cy="116358"/>
            </a:xfrm>
            <a:solidFill>
              <a:srgbClr val="FB1E33"/>
            </a:solidFill>
          </p:grpSpPr>
          <p:cxnSp>
            <p:nvCxnSpPr>
              <p:cNvPr id="34"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FB1E33"/>
                </a:solidFill>
                <a:prstDash val="solid"/>
                <a:round/>
                <a:headEnd type="none" w="med" len="med"/>
                <a:tailEnd type="none" w="med" len="med"/>
              </a:ln>
            </p:spPr>
          </p:cxnSp>
          <p:sp>
            <p:nvSpPr>
              <p:cNvPr id="35"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 name="Group 8">
            <a:extLst>
              <a:ext uri="{FF2B5EF4-FFF2-40B4-BE49-F238E27FC236}">
                <a16:creationId xmlns:a16="http://schemas.microsoft.com/office/drawing/2014/main" id="{2502C300-A673-8733-5F4D-B571E387D3BC}"/>
              </a:ext>
            </a:extLst>
          </p:cNvPr>
          <p:cNvGrpSpPr/>
          <p:nvPr/>
        </p:nvGrpSpPr>
        <p:grpSpPr>
          <a:xfrm>
            <a:off x="5012391" y="1366604"/>
            <a:ext cx="3041485" cy="1137198"/>
            <a:chOff x="4134634" y="3701329"/>
            <a:chExt cx="3041485" cy="1137198"/>
          </a:xfrm>
        </p:grpSpPr>
        <p:sp>
          <p:nvSpPr>
            <p:cNvPr id="10" name="Google Shape;638;p43">
              <a:extLst>
                <a:ext uri="{FF2B5EF4-FFF2-40B4-BE49-F238E27FC236}">
                  <a16:creationId xmlns:a16="http://schemas.microsoft.com/office/drawing/2014/main" id="{066981B1-6E45-7832-57F1-F728613F8FE8}"/>
                </a:ext>
              </a:extLst>
            </p:cNvPr>
            <p:cNvSpPr txBox="1"/>
            <p:nvPr/>
          </p:nvSpPr>
          <p:spPr>
            <a:xfrm>
              <a:off x="4134634" y="3758407"/>
              <a:ext cx="3041485"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dirty="0">
                  <a:ln>
                    <a:noFill/>
                  </a:ln>
                  <a:solidFill>
                    <a:srgbClr val="FB1E33"/>
                  </a:solidFill>
                  <a:effectLst/>
                  <a:uLnTx/>
                  <a:uFillTx/>
                  <a:latin typeface="Kievit Offc Black" panose="020B0A04030101020102" pitchFamily="34" charset="77"/>
                  <a:ea typeface="Century Gothic"/>
                  <a:cs typeface="Century Gothic"/>
                  <a:sym typeface="Century Gothic"/>
                </a:rPr>
                <a:t>Waterproof </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dustproof, shockproof </a:t>
              </a:r>
              <a:endParaRPr lang="en-GB" sz="1100" dirty="0">
                <a:latin typeface="KievitOT-Book" panose="020B0604030101020102" pitchFamily="34" charset="0"/>
                <a:cs typeface="Arial" panose="020B0604020202020204" pitchFamily="34" charset="0"/>
              </a:endParaRPr>
            </a:p>
          </p:txBody>
        </p:sp>
        <p:grpSp>
          <p:nvGrpSpPr>
            <p:cNvPr id="14" name="Gruppo 7">
              <a:extLst>
                <a:ext uri="{FF2B5EF4-FFF2-40B4-BE49-F238E27FC236}">
                  <a16:creationId xmlns:a16="http://schemas.microsoft.com/office/drawing/2014/main" id="{5F62D176-DEB9-BD4C-BBF1-5EEDA3037F35}"/>
                </a:ext>
              </a:extLst>
            </p:cNvPr>
            <p:cNvGrpSpPr/>
            <p:nvPr/>
          </p:nvGrpSpPr>
          <p:grpSpPr>
            <a:xfrm>
              <a:off x="4301520" y="3701329"/>
              <a:ext cx="2638154" cy="159719"/>
              <a:chOff x="5302271" y="5307930"/>
              <a:chExt cx="2032958" cy="116358"/>
            </a:xfrm>
            <a:solidFill>
              <a:srgbClr val="FB1E33"/>
            </a:solidFill>
          </p:grpSpPr>
          <p:cxnSp>
            <p:nvCxnSpPr>
              <p:cNvPr id="15" name="Google Shape;681;p43">
                <a:extLst>
                  <a:ext uri="{FF2B5EF4-FFF2-40B4-BE49-F238E27FC236}">
                    <a16:creationId xmlns:a16="http://schemas.microsoft.com/office/drawing/2014/main" id="{4FBDFF53-7FE0-C200-1B99-41844F4D73C8}"/>
                  </a:ext>
                </a:extLst>
              </p:cNvPr>
              <p:cNvCxnSpPr>
                <a:cxnSpLocks/>
              </p:cNvCxnSpPr>
              <p:nvPr userDrawn="1"/>
            </p:nvCxnSpPr>
            <p:spPr>
              <a:xfrm>
                <a:off x="5302271" y="5366110"/>
                <a:ext cx="2032958" cy="0"/>
              </a:xfrm>
              <a:prstGeom prst="straightConnector1">
                <a:avLst/>
              </a:prstGeom>
              <a:grpFill/>
              <a:ln w="38100" cap="rnd" cmpd="sng">
                <a:solidFill>
                  <a:srgbClr val="FB1E33"/>
                </a:solidFill>
                <a:prstDash val="solid"/>
                <a:round/>
                <a:headEnd type="none" w="med" len="med"/>
                <a:tailEnd type="none" w="med" len="med"/>
              </a:ln>
            </p:spPr>
          </p:cxnSp>
          <p:sp>
            <p:nvSpPr>
              <p:cNvPr id="16" name="Google Shape;682;p43">
                <a:extLst>
                  <a:ext uri="{FF2B5EF4-FFF2-40B4-BE49-F238E27FC236}">
                    <a16:creationId xmlns:a16="http://schemas.microsoft.com/office/drawing/2014/main" id="{29F674B3-5E83-9AA5-83B0-B0EE347C519C}"/>
                  </a:ext>
                </a:extLst>
              </p:cNvPr>
              <p:cNvSpPr/>
              <p:nvPr userDrawn="1"/>
            </p:nvSpPr>
            <p:spPr>
              <a:xfrm>
                <a:off x="7218871"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7" name="Group 36">
            <a:extLst>
              <a:ext uri="{FF2B5EF4-FFF2-40B4-BE49-F238E27FC236}">
                <a16:creationId xmlns:a16="http://schemas.microsoft.com/office/drawing/2014/main" id="{CCE8FE95-E5E7-A1D1-1E7A-76B2E142CCDE}"/>
              </a:ext>
            </a:extLst>
          </p:cNvPr>
          <p:cNvGrpSpPr/>
          <p:nvPr/>
        </p:nvGrpSpPr>
        <p:grpSpPr>
          <a:xfrm>
            <a:off x="4914901" y="3882428"/>
            <a:ext cx="3262709" cy="1090543"/>
            <a:chOff x="3578843" y="3701329"/>
            <a:chExt cx="3262709" cy="1090543"/>
          </a:xfrm>
        </p:grpSpPr>
        <p:sp>
          <p:nvSpPr>
            <p:cNvPr id="38" name="Google Shape;638;p43">
              <a:extLst>
                <a:ext uri="{FF2B5EF4-FFF2-40B4-BE49-F238E27FC236}">
                  <a16:creationId xmlns:a16="http://schemas.microsoft.com/office/drawing/2014/main" id="{E43F3F9F-57E5-A260-361B-2CC171602D8B}"/>
                </a:ext>
              </a:extLst>
            </p:cNvPr>
            <p:cNvSpPr txBox="1"/>
            <p:nvPr/>
          </p:nvSpPr>
          <p:spPr>
            <a:xfrm>
              <a:off x="3578843" y="3711752"/>
              <a:ext cx="2555919"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Intuitive</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point and shoot control</a:t>
              </a:r>
              <a:endParaRPr lang="en-GB" sz="1100" dirty="0">
                <a:latin typeface="KievitOT-Book" panose="020B0604030101020102" pitchFamily="34" charset="0"/>
                <a:cs typeface="Arial" panose="020B0604020202020204" pitchFamily="34" charset="0"/>
              </a:endParaRPr>
            </a:p>
          </p:txBody>
        </p:sp>
        <p:grpSp>
          <p:nvGrpSpPr>
            <p:cNvPr id="40" name="Gruppo 7">
              <a:extLst>
                <a:ext uri="{FF2B5EF4-FFF2-40B4-BE49-F238E27FC236}">
                  <a16:creationId xmlns:a16="http://schemas.microsoft.com/office/drawing/2014/main" id="{701B2B70-EEA9-593F-E535-27014FDE80FC}"/>
                </a:ext>
              </a:extLst>
            </p:cNvPr>
            <p:cNvGrpSpPr/>
            <p:nvPr/>
          </p:nvGrpSpPr>
          <p:grpSpPr>
            <a:xfrm>
              <a:off x="3844800" y="3701329"/>
              <a:ext cx="2996752" cy="159719"/>
              <a:chOff x="4950327" y="5307930"/>
              <a:chExt cx="2309295" cy="116358"/>
            </a:xfrm>
            <a:solidFill>
              <a:srgbClr val="FB1E33"/>
            </a:solidFill>
          </p:grpSpPr>
          <p:cxnSp>
            <p:nvCxnSpPr>
              <p:cNvPr id="42" name="Google Shape;681;p43">
                <a:extLst>
                  <a:ext uri="{FF2B5EF4-FFF2-40B4-BE49-F238E27FC236}">
                    <a16:creationId xmlns:a16="http://schemas.microsoft.com/office/drawing/2014/main" id="{622B44AF-046E-5F1C-95B8-4D5C355E59D2}"/>
                  </a:ext>
                </a:extLst>
              </p:cNvPr>
              <p:cNvCxnSpPr>
                <a:cxnSpLocks/>
              </p:cNvCxnSpPr>
              <p:nvPr userDrawn="1"/>
            </p:nvCxnSpPr>
            <p:spPr>
              <a:xfrm>
                <a:off x="4950327" y="5366110"/>
                <a:ext cx="2309295" cy="0"/>
              </a:xfrm>
              <a:prstGeom prst="straightConnector1">
                <a:avLst/>
              </a:prstGeom>
              <a:grpFill/>
              <a:ln w="38100" cap="rnd" cmpd="sng">
                <a:solidFill>
                  <a:srgbClr val="FB1E33"/>
                </a:solidFill>
                <a:prstDash val="solid"/>
                <a:round/>
                <a:headEnd type="none" w="med" len="med"/>
                <a:tailEnd type="none" w="med" len="med"/>
              </a:ln>
            </p:spPr>
          </p:cxnSp>
          <p:sp>
            <p:nvSpPr>
              <p:cNvPr id="43" name="Google Shape;682;p43">
                <a:extLst>
                  <a:ext uri="{FF2B5EF4-FFF2-40B4-BE49-F238E27FC236}">
                    <a16:creationId xmlns:a16="http://schemas.microsoft.com/office/drawing/2014/main" id="{18F9C6FF-DC83-ED81-86A6-40C6BF13DABA}"/>
                  </a:ext>
                </a:extLst>
              </p:cNvPr>
              <p:cNvSpPr/>
              <p:nvPr userDrawn="1"/>
            </p:nvSpPr>
            <p:spPr>
              <a:xfrm>
                <a:off x="7143263"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4" name="Group 3">
            <a:extLst>
              <a:ext uri="{FF2B5EF4-FFF2-40B4-BE49-F238E27FC236}">
                <a16:creationId xmlns:a16="http://schemas.microsoft.com/office/drawing/2014/main" id="{1F111986-3BF2-4CCC-657E-D9E93054DCB2}"/>
              </a:ext>
            </a:extLst>
          </p:cNvPr>
          <p:cNvGrpSpPr/>
          <p:nvPr/>
        </p:nvGrpSpPr>
        <p:grpSpPr>
          <a:xfrm>
            <a:off x="9450772" y="4802983"/>
            <a:ext cx="2517358" cy="1283532"/>
            <a:chOff x="9363820" y="5234169"/>
            <a:chExt cx="2517358" cy="1283532"/>
          </a:xfrm>
        </p:grpSpPr>
        <p:sp>
          <p:nvSpPr>
            <p:cNvPr id="6" name="Google Shape;638;p43">
              <a:extLst>
                <a:ext uri="{FF2B5EF4-FFF2-40B4-BE49-F238E27FC236}">
                  <a16:creationId xmlns:a16="http://schemas.microsoft.com/office/drawing/2014/main" id="{F432EC35-4CE7-6D40-B598-B17B65820021}"/>
                </a:ext>
              </a:extLst>
            </p:cNvPr>
            <p:cNvSpPr txBox="1"/>
            <p:nvPr/>
          </p:nvSpPr>
          <p:spPr>
            <a:xfrm>
              <a:off x="9660652" y="5234718"/>
              <a:ext cx="2220526" cy="1282983"/>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rPr>
                <a:t>Durable</a:t>
              </a:r>
            </a:p>
            <a:p>
              <a:pPr marL="171450" indent="-171450" algn="r">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polycarbonate construction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uppo 10">
              <a:extLst>
                <a:ext uri="{FF2B5EF4-FFF2-40B4-BE49-F238E27FC236}">
                  <a16:creationId xmlns:a16="http://schemas.microsoft.com/office/drawing/2014/main" id="{6071BA90-AB65-DD4A-947A-36C59E1108F8}"/>
                </a:ext>
              </a:extLst>
            </p:cNvPr>
            <p:cNvGrpSpPr/>
            <p:nvPr/>
          </p:nvGrpSpPr>
          <p:grpSpPr>
            <a:xfrm rot="10800000">
              <a:off x="9363820" y="5234169"/>
              <a:ext cx="2470623" cy="155327"/>
              <a:chOff x="5551013" y="5307930"/>
              <a:chExt cx="2376264" cy="116358"/>
            </a:xfrm>
            <a:solidFill>
              <a:srgbClr val="FB1E33"/>
            </a:solidFill>
          </p:grpSpPr>
          <p:cxnSp>
            <p:nvCxnSpPr>
              <p:cNvPr id="12"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FB1E33"/>
                </a:solidFill>
                <a:prstDash val="solid"/>
                <a:round/>
                <a:headEnd type="none" w="med" len="med"/>
                <a:tailEnd type="none" w="med" len="med"/>
              </a:ln>
            </p:spPr>
          </p:cxnSp>
          <p:sp>
            <p:nvSpPr>
              <p:cNvPr id="13"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7" name="Group 16">
            <a:extLst>
              <a:ext uri="{FF2B5EF4-FFF2-40B4-BE49-F238E27FC236}">
                <a16:creationId xmlns:a16="http://schemas.microsoft.com/office/drawing/2014/main" id="{8CA0A1E2-8AB9-4F95-7BFB-315D2974B043}"/>
              </a:ext>
            </a:extLst>
          </p:cNvPr>
          <p:cNvGrpSpPr/>
          <p:nvPr/>
        </p:nvGrpSpPr>
        <p:grpSpPr>
          <a:xfrm>
            <a:off x="5350162" y="5072876"/>
            <a:ext cx="2729900" cy="1641538"/>
            <a:chOff x="4474615" y="1412774"/>
            <a:chExt cx="2729900" cy="1641538"/>
          </a:xfrm>
        </p:grpSpPr>
        <p:sp>
          <p:nvSpPr>
            <p:cNvPr id="22" name="Google Shape;638;p43">
              <a:extLst>
                <a:ext uri="{FF2B5EF4-FFF2-40B4-BE49-F238E27FC236}">
                  <a16:creationId xmlns:a16="http://schemas.microsoft.com/office/drawing/2014/main" id="{C07977B3-45BB-4C60-AF85-6E0A6FD56505}"/>
                </a:ext>
              </a:extLst>
            </p:cNvPr>
            <p:cNvSpPr txBox="1"/>
            <p:nvPr/>
          </p:nvSpPr>
          <p:spPr>
            <a:xfrm>
              <a:off x="4474615" y="1429197"/>
              <a:ext cx="2596437" cy="1625115"/>
            </a:xfrm>
            <a:prstGeom prst="rect">
              <a:avLst/>
            </a:prstGeom>
            <a:noFill/>
            <a:ln>
              <a:noFill/>
            </a:ln>
          </p:spPr>
          <p:txBody>
            <a:bodyPr spcFirstLastPara="1" wrap="square" lIns="91425" tIns="91425" rIns="91425" bIns="91425" anchor="t" anchorCtr="0">
              <a:noAutofit/>
            </a:bodyPr>
            <a:lstStyle/>
            <a:p>
              <a:pPr lvl="0">
                <a:defRPr/>
              </a:pPr>
              <a:r>
                <a:rPr lang="en-US" sz="2200" b="1" dirty="0">
                  <a:solidFill>
                    <a:srgbClr val="FB1E33"/>
                  </a:solidFill>
                  <a:latin typeface="Kievit Offc Black" panose="020B0A04030101020102" pitchFamily="34" charset="77"/>
                  <a:ea typeface="Century Gothic"/>
                  <a:cs typeface="Century Gothic"/>
                  <a:sym typeface="Century Gothic"/>
                </a:rPr>
                <a:t>Remote triggers</a:t>
              </a:r>
            </a:p>
            <a:p>
              <a:pPr marL="17145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camera shutter of the phone in the SeaPal case</a:t>
              </a:r>
            </a:p>
          </p:txBody>
        </p:sp>
        <p:grpSp>
          <p:nvGrpSpPr>
            <p:cNvPr id="29" name="Gruppo 7">
              <a:extLst>
                <a:ext uri="{FF2B5EF4-FFF2-40B4-BE49-F238E27FC236}">
                  <a16:creationId xmlns:a16="http://schemas.microsoft.com/office/drawing/2014/main" id="{D3FCAE03-61F3-084F-9B07-671CD44C618C}"/>
                </a:ext>
              </a:extLst>
            </p:cNvPr>
            <p:cNvGrpSpPr/>
            <p:nvPr/>
          </p:nvGrpSpPr>
          <p:grpSpPr>
            <a:xfrm>
              <a:off x="4666723" y="1412774"/>
              <a:ext cx="2537792" cy="156023"/>
              <a:chOff x="5401039" y="5307930"/>
              <a:chExt cx="1941875" cy="116358"/>
            </a:xfrm>
            <a:solidFill>
              <a:srgbClr val="FB1E33"/>
            </a:solidFill>
          </p:grpSpPr>
          <p:cxnSp>
            <p:nvCxnSpPr>
              <p:cNvPr id="30" name="Google Shape;681;p43">
                <a:extLst>
                  <a:ext uri="{FF2B5EF4-FFF2-40B4-BE49-F238E27FC236}">
                    <a16:creationId xmlns:a16="http://schemas.microsoft.com/office/drawing/2014/main" id="{6CF8B37F-3DB7-054B-80C8-606F732BFA96}"/>
                  </a:ext>
                </a:extLst>
              </p:cNvPr>
              <p:cNvCxnSpPr>
                <a:cxnSpLocks/>
              </p:cNvCxnSpPr>
              <p:nvPr userDrawn="1"/>
            </p:nvCxnSpPr>
            <p:spPr>
              <a:xfrm>
                <a:off x="5401039" y="5366110"/>
                <a:ext cx="1941875" cy="0"/>
              </a:xfrm>
              <a:prstGeom prst="straightConnector1">
                <a:avLst/>
              </a:prstGeom>
              <a:grpFill/>
              <a:ln w="38100" cap="rnd" cmpd="sng">
                <a:solidFill>
                  <a:srgbClr val="FB1E33"/>
                </a:solidFill>
                <a:prstDash val="solid"/>
                <a:round/>
                <a:headEnd type="none" w="med" len="med"/>
                <a:tailEnd type="none" w="med" len="med"/>
              </a:ln>
            </p:spPr>
          </p:cxnSp>
          <p:sp>
            <p:nvSpPr>
              <p:cNvPr id="31" name="Google Shape;682;p43">
                <a:extLst>
                  <a:ext uri="{FF2B5EF4-FFF2-40B4-BE49-F238E27FC236}">
                    <a16:creationId xmlns:a16="http://schemas.microsoft.com/office/drawing/2014/main" id="{28988EF7-A8A9-3F40-9C9B-ED69404C843A}"/>
                  </a:ext>
                </a:extLst>
              </p:cNvPr>
              <p:cNvSpPr/>
              <p:nvPr userDrawn="1"/>
            </p:nvSpPr>
            <p:spPr>
              <a:xfrm>
                <a:off x="7226555"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24564756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257</Words>
  <Application>Microsoft Office PowerPoint</Application>
  <PresentationFormat>Breitbild</PresentationFormat>
  <Paragraphs>27</Paragraphs>
  <Slides>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Kievit Offc Black</vt:lpstr>
      <vt:lpstr>KievitOT-Book</vt:lpstr>
      <vt:lpstr>Tema di 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Teresa Ghini</dc:creator>
  <cp:lastModifiedBy>Scheidegger Nicolas</cp:lastModifiedBy>
  <cp:revision>39</cp:revision>
  <cp:lastPrinted>2019-11-06T19:01:32Z</cp:lastPrinted>
  <dcterms:created xsi:type="dcterms:W3CDTF">2019-09-26T08:59:32Z</dcterms:created>
  <dcterms:modified xsi:type="dcterms:W3CDTF">2023-11-14T11:02:22Z</dcterms:modified>
</cp:coreProperties>
</file>