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05" r:id="rId2"/>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FD6"/>
    <a:srgbClr val="FB1E33"/>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04655-4AD1-4AB4-AA65-AAD7A586B3C4}" v="177" dt="2023-10-09T13:03:42.283"/>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68" d="100"/>
          <a:sy n="68" d="100"/>
        </p:scale>
        <p:origin x="32"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14/11/2023</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14/11/2023</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D1CB1-E36E-6B42-AA63-100080F73479}" type="slidenum">
              <a:rPr lang="it-IT" smtClean="0"/>
              <a:t>1</a:t>
            </a:fld>
            <a:endParaRPr lang="it-IT"/>
          </a:p>
        </p:txBody>
      </p:sp>
    </p:spTree>
    <p:extLst>
      <p:ext uri="{BB962C8B-B14F-4D97-AF65-F5344CB8AC3E}">
        <p14:creationId xmlns:p14="http://schemas.microsoft.com/office/powerpoint/2010/main" val="1597317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GB" sz="3200" spc="-150" noProof="0" dirty="0">
                <a:solidFill>
                  <a:srgbClr val="FB1E33"/>
                </a:solidFill>
                <a:latin typeface="Kievit Offc Black" panose="020B0A04030101020102" pitchFamily="34" charset="77"/>
              </a:rPr>
              <a:t>JOBY </a:t>
            </a:r>
            <a:r>
              <a:rPr lang="en-US" sz="3200" spc="-150" noProof="0" dirty="0">
                <a:solidFill>
                  <a:srgbClr val="FB1E33"/>
                </a:solidFill>
                <a:latin typeface="Kievit Offc Black" panose="020B0A04030101020102" pitchFamily="34" charset="77"/>
              </a:rPr>
              <a:t>SeaPal 6" Dome</a:t>
            </a:r>
          </a:p>
          <a:p>
            <a:pPr lvl="0">
              <a:defRPr/>
            </a:pPr>
            <a:r>
              <a:rPr lang="en-US" sz="1600" dirty="0">
                <a:latin typeface="Kievit Offc Black" panose="020B0A04030101020102" pitchFamily="34" charset="77"/>
                <a:ea typeface="Century Gothic"/>
                <a:cs typeface="Century Gothic"/>
              </a:rPr>
              <a:t>Dome Port for SeaPal Waterproof Case</a:t>
            </a:r>
            <a:endParaRPr lang="it-IT" sz="1600" dirty="0">
              <a:latin typeface="Kievit Offc Black" panose="020B0A04030101020102" pitchFamily="34" charset="77"/>
              <a:ea typeface="Century Gothic"/>
              <a:cs typeface="Century Gothic"/>
            </a:endParaRPr>
          </a:p>
          <a:p>
            <a:pPr lvl="0">
              <a:defRPr/>
            </a:pPr>
            <a:r>
              <a:rPr lang="it-IT" sz="1600" dirty="0">
                <a:latin typeface="Kievit Offc Black" panose="020B0A04030101020102" pitchFamily="34" charset="77"/>
                <a:ea typeface="Century Gothic"/>
                <a:cs typeface="Century Gothic"/>
              </a:rPr>
              <a:t>JB01949-BWW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170646"/>
          </a:xfrm>
          <a:prstGeom prst="rect">
            <a:avLst/>
          </a:prstGeom>
        </p:spPr>
        <p:txBody>
          <a:bodyPr wrap="square">
            <a:spAutoFit/>
          </a:bodyPr>
          <a:lstStyle/>
          <a:p>
            <a:r>
              <a:rPr lang="en-US" sz="1100" dirty="0">
                <a:latin typeface="KievitOT-Book" panose="020B0604030101020102" pitchFamily="34" charset="0"/>
                <a:cs typeface="Arial" panose="020B0604020202020204" pitchFamily="34" charset="0"/>
              </a:rPr>
              <a:t>Take your smartphone photography to the next level with the SeaPal Dome. The SeaPal Dome is a 6” acrylic dome that connects to your SeaPal Waterproof Case. With the SeaPal Dome installed on your SeaPal Waterproof Case, you can capture crystal clear underwater images as well as the ever popular over/under style images where you can see above and below the waters surface at the same time.</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The SeaPal Dome supports the new Ultra Wide Lens* on the latest phone models allowing you to push the boundaries of underwater photography straight from your phone.</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JOBY has partnered with </a:t>
            </a:r>
            <a:r>
              <a:rPr lang="en-US" sz="1100" dirty="0" err="1">
                <a:latin typeface="KievitOT-Book" panose="020B0604030101020102" pitchFamily="34" charset="0"/>
                <a:cs typeface="Arial" panose="020B0604020202020204" pitchFamily="34" charset="0"/>
              </a:rPr>
              <a:t>AquaTech</a:t>
            </a:r>
            <a:r>
              <a:rPr lang="en-US" sz="1100" dirty="0">
                <a:latin typeface="KievitOT-Book" panose="020B0604030101020102" pitchFamily="34" charset="0"/>
                <a:cs typeface="Arial" panose="020B0604020202020204" pitchFamily="34" charset="0"/>
              </a:rPr>
              <a:t>, who has been making water housings for the world’s best ocean photographers for over 20 years. We took all of that knowledge and experience and created SeaPal. Whether you're surfing, snorkeling, fishing, freediving, kayaking or just taking photos of the kids in the backyard pool, the SeaPal protects your phone and lets you focus on getting the perfect shot.</a:t>
            </a:r>
          </a:p>
          <a:p>
            <a:endParaRPr lang="en-US" sz="1100" dirty="0">
              <a:latin typeface="KievitOT-Book" panose="020B0604030101020102" pitchFamily="34" charset="0"/>
              <a:cs typeface="Arial" panose="020B0604020202020204" pitchFamily="34" charset="0"/>
            </a:endParaRPr>
          </a:p>
          <a:p>
            <a:r>
              <a:rPr lang="en-US" sz="1100" b="1" dirty="0">
                <a:latin typeface="KievitOT-Book" panose="020B0604030101020102" pitchFamily="34" charset="0"/>
                <a:cs typeface="Arial" panose="020B0604020202020204" pitchFamily="34" charset="0"/>
              </a:rPr>
              <a:t>Materials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Acrylic, Glass Filled Polycarbonate </a:t>
            </a:r>
            <a:endParaRPr lang="en-GB" sz="1100" dirty="0">
              <a:highlight>
                <a:srgbClr val="000080"/>
              </a:highlight>
              <a:latin typeface="KievitOT-Book" panose="020B0604030101020102" pitchFamily="34" charset="0"/>
              <a:cs typeface="Arial" panose="020B0604020202020204" pitchFamily="34" charset="0"/>
            </a:endParaRPr>
          </a:p>
          <a:p>
            <a:endParaRPr lang="en-US" altLang="en-US" sz="1100" b="1"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Dimensions: 11</a:t>
            </a:r>
            <a:r>
              <a:rPr lang="en-US" altLang="en-US" sz="1100" dirty="0">
                <a:latin typeface="KievitOT-Book" panose="020B0604030101020102" pitchFamily="34" charset="0"/>
                <a:cs typeface="Arial" panose="020B0604020202020204" pitchFamily="34" charset="0"/>
              </a:rPr>
              <a:t>x18x18cm(2.8x6.5x6.5in)</a:t>
            </a:r>
          </a:p>
          <a:p>
            <a:pPr lvl="0" eaLnBrk="0" fontAlgn="base" hangingPunct="0">
              <a:spcBef>
                <a:spcPct val="0"/>
              </a:spcBef>
              <a:spcAft>
                <a:spcPct val="0"/>
              </a:spcAft>
            </a:pPr>
            <a:endParaRPr lang="en-US" altLang="en-US" sz="1100"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Net Weight: 230</a:t>
            </a:r>
            <a:r>
              <a:rPr lang="en-US" altLang="en-US" sz="1100" dirty="0">
                <a:latin typeface="KievitOT-Book" panose="020B0604030101020102" pitchFamily="34" charset="0"/>
                <a:cs typeface="Arial" panose="020B0604020202020204" pitchFamily="34" charset="0"/>
              </a:rPr>
              <a:t> (0.51 </a:t>
            </a:r>
            <a:r>
              <a:rPr lang="en-US" altLang="en-US" sz="1100" dirty="0" err="1">
                <a:latin typeface="KievitOT-Book" panose="020B0604030101020102" pitchFamily="34" charset="0"/>
                <a:cs typeface="Arial" panose="020B0604020202020204" pitchFamily="34" charset="0"/>
              </a:rPr>
              <a:t>lbs</a:t>
            </a:r>
            <a:r>
              <a:rPr lang="en-US" altLang="en-US" sz="1100" dirty="0">
                <a:latin typeface="KievitOT-Book" panose="020B0604030101020102" pitchFamily="34" charset="0"/>
                <a:cs typeface="Arial" panose="020B0604020202020204" pitchFamily="34" charset="0"/>
              </a:rPr>
              <a:t>)</a:t>
            </a:r>
            <a:br>
              <a:rPr lang="en-US" altLang="en-US" sz="1100" dirty="0">
                <a:latin typeface="KievitOT-Book" panose="020B0604030101020102" pitchFamily="34" charset="0"/>
                <a:cs typeface="Arial" panose="020B0604020202020204" pitchFamily="34" charset="0"/>
              </a:rPr>
            </a:br>
            <a:endParaRPr lang="en-US" sz="110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KievitOT-Book" panose="020B0604030101020102" pitchFamily="34" charset="0"/>
                <a:cs typeface="Arial" panose="020B0604020202020204" pitchFamily="34" charset="0"/>
              </a:rPr>
              <a:t>Manufacture Warranty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One Year Warranty</a:t>
            </a: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grpSp>
        <p:nvGrpSpPr>
          <p:cNvPr id="17" name="Group 16">
            <a:extLst>
              <a:ext uri="{FF2B5EF4-FFF2-40B4-BE49-F238E27FC236}">
                <a16:creationId xmlns:a16="http://schemas.microsoft.com/office/drawing/2014/main" id="{8CA0A1E2-8AB9-4F95-7BFB-315D2974B043}"/>
              </a:ext>
            </a:extLst>
          </p:cNvPr>
          <p:cNvGrpSpPr/>
          <p:nvPr/>
        </p:nvGrpSpPr>
        <p:grpSpPr>
          <a:xfrm>
            <a:off x="4365653" y="1752741"/>
            <a:ext cx="2729900" cy="1641538"/>
            <a:chOff x="4474615" y="1412774"/>
            <a:chExt cx="2729900" cy="1641538"/>
          </a:xfrm>
        </p:grpSpPr>
        <p:sp>
          <p:nvSpPr>
            <p:cNvPr id="22" name="Google Shape;638;p43">
              <a:extLst>
                <a:ext uri="{FF2B5EF4-FFF2-40B4-BE49-F238E27FC236}">
                  <a16:creationId xmlns:a16="http://schemas.microsoft.com/office/drawing/2014/main" id="{C07977B3-45BB-4C60-AF85-6E0A6FD56505}"/>
                </a:ext>
              </a:extLst>
            </p:cNvPr>
            <p:cNvSpPr txBox="1"/>
            <p:nvPr/>
          </p:nvSpPr>
          <p:spPr>
            <a:xfrm>
              <a:off x="4474615" y="1429197"/>
              <a:ext cx="2596437" cy="1625115"/>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FB1E33"/>
                  </a:solidFill>
                  <a:latin typeface="Kievit Offc Black" panose="020B0A04030101020102" pitchFamily="34" charset="77"/>
                  <a:ea typeface="Century Gothic"/>
                  <a:cs typeface="Century Gothic"/>
                  <a:sym typeface="Century Gothic"/>
                </a:rPr>
                <a:t>Optically Correct</a:t>
              </a:r>
            </a:p>
            <a:p>
              <a:pPr marL="17145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for under/over water shooting</a:t>
              </a:r>
            </a:p>
          </p:txBody>
        </p:sp>
        <p:grpSp>
          <p:nvGrpSpPr>
            <p:cNvPr id="29" name="Gruppo 7">
              <a:extLst>
                <a:ext uri="{FF2B5EF4-FFF2-40B4-BE49-F238E27FC236}">
                  <a16:creationId xmlns:a16="http://schemas.microsoft.com/office/drawing/2014/main" id="{D3FCAE03-61F3-084F-9B07-671CD44C618C}"/>
                </a:ext>
              </a:extLst>
            </p:cNvPr>
            <p:cNvGrpSpPr/>
            <p:nvPr/>
          </p:nvGrpSpPr>
          <p:grpSpPr>
            <a:xfrm>
              <a:off x="4666723" y="1412774"/>
              <a:ext cx="2537792" cy="156023"/>
              <a:chOff x="5401039" y="5307930"/>
              <a:chExt cx="1941875" cy="116358"/>
            </a:xfrm>
            <a:solidFill>
              <a:srgbClr val="FB1E33"/>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401039" y="5366110"/>
                <a:ext cx="1941875" cy="0"/>
              </a:xfrm>
              <a:prstGeom prst="straightConnector1">
                <a:avLst/>
              </a:prstGeom>
              <a:grpFill/>
              <a:ln w="38100" cap="rnd" cmpd="sng">
                <a:solidFill>
                  <a:srgbClr val="FB1E33"/>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226555"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9" name="Google Shape;638;p43">
            <a:extLst>
              <a:ext uri="{FF2B5EF4-FFF2-40B4-BE49-F238E27FC236}">
                <a16:creationId xmlns:a16="http://schemas.microsoft.com/office/drawing/2014/main" id="{66C9DACC-A959-9128-F0FB-CC3D01917EA2}"/>
              </a:ext>
            </a:extLst>
          </p:cNvPr>
          <p:cNvSpPr txBox="1"/>
          <p:nvPr/>
        </p:nvSpPr>
        <p:spPr>
          <a:xfrm>
            <a:off x="7892117" y="6381001"/>
            <a:ext cx="4310043" cy="771282"/>
          </a:xfrm>
          <a:prstGeom prst="rect">
            <a:avLst/>
          </a:prstGeom>
          <a:noFill/>
          <a:ln>
            <a:noFill/>
          </a:ln>
        </p:spPr>
        <p:txBody>
          <a:bodyPr spcFirstLastPara="1" wrap="square" lIns="91425" tIns="91425" rIns="91425" bIns="91425" anchor="t" anchorCtr="0">
            <a:noAutofit/>
          </a:bodyPr>
          <a:lstStyle/>
          <a:p>
            <a:pPr algn="r">
              <a:defRPr/>
            </a:pPr>
            <a:r>
              <a:rPr lang="en-US" sz="1150" dirty="0">
                <a:latin typeface="KievitOT-Book" panose="020B0604030101020102" pitchFamily="34" charset="0"/>
                <a:cs typeface="Arial" panose="020B0604020202020204" pitchFamily="34" charset="0"/>
              </a:rPr>
              <a:t>*Slight vignette when using the ultra-wide lens on certain phones might occurs. Zooming in slightly removes the vignette</a:t>
            </a:r>
          </a:p>
        </p:txBody>
      </p:sp>
      <p:pic>
        <p:nvPicPr>
          <p:cNvPr id="36" name="Picture 35">
            <a:extLst>
              <a:ext uri="{FF2B5EF4-FFF2-40B4-BE49-F238E27FC236}">
                <a16:creationId xmlns:a16="http://schemas.microsoft.com/office/drawing/2014/main" id="{AF605BF2-73BF-4B78-39BC-499D0A626248}"/>
              </a:ext>
            </a:extLst>
          </p:cNvPr>
          <p:cNvPicPr>
            <a:picLocks noChangeAspect="1"/>
          </p:cNvPicPr>
          <p:nvPr/>
        </p:nvPicPr>
        <p:blipFill>
          <a:blip r:embed="rId3"/>
          <a:stretch>
            <a:fillRect/>
          </a:stretch>
        </p:blipFill>
        <p:spPr>
          <a:xfrm>
            <a:off x="7221332" y="1170140"/>
            <a:ext cx="2948301" cy="2243460"/>
          </a:xfrm>
          <a:prstGeom prst="rect">
            <a:avLst/>
          </a:prstGeom>
        </p:spPr>
      </p:pic>
      <p:grpSp>
        <p:nvGrpSpPr>
          <p:cNvPr id="4" name="Group 3">
            <a:extLst>
              <a:ext uri="{FF2B5EF4-FFF2-40B4-BE49-F238E27FC236}">
                <a16:creationId xmlns:a16="http://schemas.microsoft.com/office/drawing/2014/main" id="{1F111986-3BF2-4CCC-657E-D9E93054DCB2}"/>
              </a:ext>
            </a:extLst>
          </p:cNvPr>
          <p:cNvGrpSpPr/>
          <p:nvPr/>
        </p:nvGrpSpPr>
        <p:grpSpPr>
          <a:xfrm>
            <a:off x="9617658" y="1279883"/>
            <a:ext cx="2517358" cy="1283532"/>
            <a:chOff x="9363820" y="5234169"/>
            <a:chExt cx="2517358" cy="1283532"/>
          </a:xfrm>
        </p:grpSpPr>
        <p:sp>
          <p:nvSpPr>
            <p:cNvPr id="6" name="Google Shape;638;p43">
              <a:extLst>
                <a:ext uri="{FF2B5EF4-FFF2-40B4-BE49-F238E27FC236}">
                  <a16:creationId xmlns:a16="http://schemas.microsoft.com/office/drawing/2014/main" id="{F432EC35-4CE7-6D40-B598-B17B65820021}"/>
                </a:ext>
              </a:extLst>
            </p:cNvPr>
            <p:cNvSpPr txBox="1"/>
            <p:nvPr/>
          </p:nvSpPr>
          <p:spPr>
            <a:xfrm>
              <a:off x="9660652" y="5234718"/>
              <a:ext cx="2220526"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Full Access</a:t>
              </a:r>
            </a:p>
            <a:p>
              <a:pPr marL="171450" indent="-171450" algn="r">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for Phone Lenses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uppo 10">
              <a:extLst>
                <a:ext uri="{FF2B5EF4-FFF2-40B4-BE49-F238E27FC236}">
                  <a16:creationId xmlns:a16="http://schemas.microsoft.com/office/drawing/2014/main" id="{6071BA90-AB65-DD4A-947A-36C59E1108F8}"/>
                </a:ext>
              </a:extLst>
            </p:cNvPr>
            <p:cNvGrpSpPr/>
            <p:nvPr/>
          </p:nvGrpSpPr>
          <p:grpSpPr>
            <a:xfrm rot="10800000">
              <a:off x="9363820" y="5234169"/>
              <a:ext cx="2470623" cy="155327"/>
              <a:chOff x="5551013" y="5307930"/>
              <a:chExt cx="2376264" cy="116358"/>
            </a:xfrm>
            <a:solidFill>
              <a:srgbClr val="FB1E33"/>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9" name="Picture 38">
            <a:extLst>
              <a:ext uri="{FF2B5EF4-FFF2-40B4-BE49-F238E27FC236}">
                <a16:creationId xmlns:a16="http://schemas.microsoft.com/office/drawing/2014/main" id="{8FE1285B-0B0B-F6A0-98CB-A776CE9842A8}"/>
              </a:ext>
            </a:extLst>
          </p:cNvPr>
          <p:cNvPicPr>
            <a:picLocks noChangeAspect="1"/>
          </p:cNvPicPr>
          <p:nvPr/>
        </p:nvPicPr>
        <p:blipFill>
          <a:blip r:embed="rId4"/>
          <a:stretch>
            <a:fillRect/>
          </a:stretch>
        </p:blipFill>
        <p:spPr>
          <a:xfrm>
            <a:off x="6725581" y="3181039"/>
            <a:ext cx="1723203" cy="2067844"/>
          </a:xfrm>
          <a:prstGeom prst="rect">
            <a:avLst/>
          </a:prstGeom>
        </p:spPr>
      </p:pic>
      <p:grpSp>
        <p:nvGrpSpPr>
          <p:cNvPr id="9" name="Group 8">
            <a:extLst>
              <a:ext uri="{FF2B5EF4-FFF2-40B4-BE49-F238E27FC236}">
                <a16:creationId xmlns:a16="http://schemas.microsoft.com/office/drawing/2014/main" id="{2502C300-A673-8733-5F4D-B571E387D3BC}"/>
              </a:ext>
            </a:extLst>
          </p:cNvPr>
          <p:cNvGrpSpPr/>
          <p:nvPr/>
        </p:nvGrpSpPr>
        <p:grpSpPr>
          <a:xfrm>
            <a:off x="4432899" y="3646362"/>
            <a:ext cx="3041485" cy="1137198"/>
            <a:chOff x="4134634" y="3701329"/>
            <a:chExt cx="3041485" cy="1137198"/>
          </a:xfrm>
        </p:grpSpPr>
        <p:sp>
          <p:nvSpPr>
            <p:cNvPr id="10" name="Google Shape;638;p43">
              <a:extLst>
                <a:ext uri="{FF2B5EF4-FFF2-40B4-BE49-F238E27FC236}">
                  <a16:creationId xmlns:a16="http://schemas.microsoft.com/office/drawing/2014/main" id="{066981B1-6E45-7832-57F1-F728613F8FE8}"/>
                </a:ext>
              </a:extLst>
            </p:cNvPr>
            <p:cNvSpPr txBox="1"/>
            <p:nvPr/>
          </p:nvSpPr>
          <p:spPr>
            <a:xfrm>
              <a:off x="4134634" y="3758407"/>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dirty="0">
                  <a:ln>
                    <a:noFill/>
                  </a:ln>
                  <a:solidFill>
                    <a:srgbClr val="FB1E33"/>
                  </a:solidFill>
                  <a:effectLst/>
                  <a:uLnTx/>
                  <a:uFillTx/>
                  <a:latin typeface="Kievit Offc Black" panose="020B0A04030101020102" pitchFamily="34" charset="77"/>
                  <a:ea typeface="Century Gothic"/>
                  <a:cs typeface="Century Gothic"/>
                  <a:sym typeface="Century Gothic"/>
                </a:rPr>
                <a:t>6” (15cm) Acrylic </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Dome for easy split of water</a:t>
              </a:r>
              <a:endParaRPr lang="en-GB" sz="1100" dirty="0">
                <a:latin typeface="KievitOT-Book" panose="020B0604030101020102" pitchFamily="34" charset="0"/>
                <a:cs typeface="Arial" panose="020B0604020202020204" pitchFamily="34" charset="0"/>
              </a:endParaRPr>
            </a:p>
          </p:txBody>
        </p:sp>
        <p:grpSp>
          <p:nvGrpSpPr>
            <p:cNvPr id="14" name="Gruppo 7">
              <a:extLst>
                <a:ext uri="{FF2B5EF4-FFF2-40B4-BE49-F238E27FC236}">
                  <a16:creationId xmlns:a16="http://schemas.microsoft.com/office/drawing/2014/main" id="{5F62D176-DEB9-BD4C-BBF1-5EEDA3037F35}"/>
                </a:ext>
              </a:extLst>
            </p:cNvPr>
            <p:cNvGrpSpPr/>
            <p:nvPr/>
          </p:nvGrpSpPr>
          <p:grpSpPr>
            <a:xfrm>
              <a:off x="4301520" y="3701329"/>
              <a:ext cx="2638154" cy="159719"/>
              <a:chOff x="5302271" y="5307930"/>
              <a:chExt cx="2032958" cy="116358"/>
            </a:xfrm>
            <a:solidFill>
              <a:srgbClr val="FB1E33"/>
            </a:solidFill>
          </p:grpSpPr>
          <p:cxnSp>
            <p:nvCxnSpPr>
              <p:cNvPr id="15" name="Google Shape;681;p43">
                <a:extLst>
                  <a:ext uri="{FF2B5EF4-FFF2-40B4-BE49-F238E27FC236}">
                    <a16:creationId xmlns:a16="http://schemas.microsoft.com/office/drawing/2014/main" id="{4FBDFF53-7FE0-C200-1B99-41844F4D73C8}"/>
                  </a:ext>
                </a:extLst>
              </p:cNvPr>
              <p:cNvCxnSpPr>
                <a:cxnSpLocks/>
              </p:cNvCxnSpPr>
              <p:nvPr userDrawn="1"/>
            </p:nvCxnSpPr>
            <p:spPr>
              <a:xfrm>
                <a:off x="5302271" y="5366110"/>
                <a:ext cx="2032958" cy="0"/>
              </a:xfrm>
              <a:prstGeom prst="straightConnector1">
                <a:avLst/>
              </a:prstGeom>
              <a:grpFill/>
              <a:ln w="38100" cap="rnd" cmpd="sng">
                <a:solidFill>
                  <a:srgbClr val="FB1E33"/>
                </a:solidFill>
                <a:prstDash val="solid"/>
                <a:round/>
                <a:headEnd type="none" w="med" len="med"/>
                <a:tailEnd type="none" w="med" len="med"/>
              </a:ln>
            </p:spPr>
          </p:cxnSp>
          <p:sp>
            <p:nvSpPr>
              <p:cNvPr id="16" name="Google Shape;682;p43">
                <a:extLst>
                  <a:ext uri="{FF2B5EF4-FFF2-40B4-BE49-F238E27FC236}">
                    <a16:creationId xmlns:a16="http://schemas.microsoft.com/office/drawing/2014/main" id="{29F674B3-5E83-9AA5-83B0-B0EE347C519C}"/>
                  </a:ext>
                </a:extLst>
              </p:cNvPr>
              <p:cNvSpPr/>
              <p:nvPr userDrawn="1"/>
            </p:nvSpPr>
            <p:spPr>
              <a:xfrm>
                <a:off x="7218871"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1" name="Picture 40">
            <a:extLst>
              <a:ext uri="{FF2B5EF4-FFF2-40B4-BE49-F238E27FC236}">
                <a16:creationId xmlns:a16="http://schemas.microsoft.com/office/drawing/2014/main" id="{A45803E9-A019-B0F6-4AD7-F9E553347A7E}"/>
              </a:ext>
            </a:extLst>
          </p:cNvPr>
          <p:cNvPicPr>
            <a:picLocks noChangeAspect="1"/>
          </p:cNvPicPr>
          <p:nvPr/>
        </p:nvPicPr>
        <p:blipFill rotWithShape="1">
          <a:blip r:embed="rId5"/>
          <a:srcRect t="2689" b="2689"/>
          <a:stretch/>
        </p:blipFill>
        <p:spPr>
          <a:xfrm>
            <a:off x="8589708" y="4049962"/>
            <a:ext cx="1799126" cy="1799126"/>
          </a:xfrm>
          <a:prstGeom prst="ellipse">
            <a:avLst/>
          </a:prstGeom>
        </p:spPr>
      </p:pic>
      <p:grpSp>
        <p:nvGrpSpPr>
          <p:cNvPr id="5" name="Group 4">
            <a:extLst>
              <a:ext uri="{FF2B5EF4-FFF2-40B4-BE49-F238E27FC236}">
                <a16:creationId xmlns:a16="http://schemas.microsoft.com/office/drawing/2014/main" id="{A2521C73-574F-2B1E-6A74-C30120AE31AF}"/>
              </a:ext>
            </a:extLst>
          </p:cNvPr>
          <p:cNvGrpSpPr/>
          <p:nvPr/>
        </p:nvGrpSpPr>
        <p:grpSpPr>
          <a:xfrm>
            <a:off x="9199603" y="3590097"/>
            <a:ext cx="3041485" cy="1102524"/>
            <a:chOff x="9804793" y="2096569"/>
            <a:chExt cx="2220525" cy="1102524"/>
          </a:xfrm>
        </p:grpSpPr>
        <p:sp>
          <p:nvSpPr>
            <p:cNvPr id="23" name="Google Shape;638;p43">
              <a:extLst>
                <a:ext uri="{FF2B5EF4-FFF2-40B4-BE49-F238E27FC236}">
                  <a16:creationId xmlns:a16="http://schemas.microsoft.com/office/drawing/2014/main" id="{F432EC35-4CE7-6D40-B598-B17B65820021}"/>
                </a:ext>
              </a:extLst>
            </p:cNvPr>
            <p:cNvSpPr txBox="1"/>
            <p:nvPr/>
          </p:nvSpPr>
          <p:spPr>
            <a:xfrm>
              <a:off x="9804793" y="2096569"/>
              <a:ext cx="2220525"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Split Water</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lgn="r">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Shoot Over/Under style contents</a:t>
              </a:r>
            </a:p>
          </p:txBody>
        </p:sp>
        <p:grpSp>
          <p:nvGrpSpPr>
            <p:cNvPr id="33" name="Gruppo 10">
              <a:extLst>
                <a:ext uri="{FF2B5EF4-FFF2-40B4-BE49-F238E27FC236}">
                  <a16:creationId xmlns:a16="http://schemas.microsoft.com/office/drawing/2014/main" id="{6071BA90-AB65-DD4A-947A-36C59E1108F8}"/>
                </a:ext>
              </a:extLst>
            </p:cNvPr>
            <p:cNvGrpSpPr/>
            <p:nvPr/>
          </p:nvGrpSpPr>
          <p:grpSpPr>
            <a:xfrm rot="10800000">
              <a:off x="10046890" y="2110690"/>
              <a:ext cx="1884101" cy="103422"/>
              <a:chOff x="5551013" y="5307930"/>
              <a:chExt cx="2376264" cy="116358"/>
            </a:xfrm>
            <a:solidFill>
              <a:srgbClr val="FB1E33"/>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8" name="Group 7">
            <a:extLst>
              <a:ext uri="{FF2B5EF4-FFF2-40B4-BE49-F238E27FC236}">
                <a16:creationId xmlns:a16="http://schemas.microsoft.com/office/drawing/2014/main" id="{6D8001CC-F951-DAE9-E568-40D4D9146F6F}"/>
              </a:ext>
            </a:extLst>
          </p:cNvPr>
          <p:cNvGrpSpPr/>
          <p:nvPr/>
        </p:nvGrpSpPr>
        <p:grpSpPr>
          <a:xfrm>
            <a:off x="4606521" y="5092721"/>
            <a:ext cx="2555919" cy="1090543"/>
            <a:chOff x="4317345" y="3701329"/>
            <a:chExt cx="2555919" cy="1090543"/>
          </a:xfrm>
        </p:grpSpPr>
        <p:sp>
          <p:nvSpPr>
            <p:cNvPr id="24" name="Google Shape;638;p43">
              <a:extLst>
                <a:ext uri="{FF2B5EF4-FFF2-40B4-BE49-F238E27FC236}">
                  <a16:creationId xmlns:a16="http://schemas.microsoft.com/office/drawing/2014/main" id="{20C0FA19-1D3E-7943-B0A8-EF7AB7489651}"/>
                </a:ext>
              </a:extLst>
            </p:cNvPr>
            <p:cNvSpPr txBox="1"/>
            <p:nvPr/>
          </p:nvSpPr>
          <p:spPr>
            <a:xfrm>
              <a:off x="4317345" y="3711752"/>
              <a:ext cx="2555919"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Lightweight</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and easy to install</a:t>
              </a:r>
              <a:endParaRPr lang="en-GB" sz="1100" dirty="0">
                <a:latin typeface="KievitOT-Book" panose="020B0604030101020102" pitchFamily="34" charset="0"/>
                <a:cs typeface="Arial" panose="020B0604020202020204" pitchFamily="34" charset="0"/>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4396054" y="3701329"/>
              <a:ext cx="2445498" cy="159719"/>
              <a:chOff x="5375123" y="5307930"/>
              <a:chExt cx="1884499" cy="116358"/>
            </a:xfrm>
            <a:solidFill>
              <a:srgbClr val="FB1E33"/>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75123" y="5366110"/>
                <a:ext cx="1884499" cy="0"/>
              </a:xfrm>
              <a:prstGeom prst="straightConnector1">
                <a:avLst/>
              </a:prstGeom>
              <a:grpFill/>
              <a:ln w="38100" cap="rnd" cmpd="sng">
                <a:solidFill>
                  <a:srgbClr val="FB1E33"/>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143263"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2612777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277</Words>
  <Application>Microsoft Office PowerPoint</Application>
  <PresentationFormat>Breitbild</PresentationFormat>
  <Paragraphs>28</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Kievit Offc Black</vt:lpstr>
      <vt:lpstr>KievitOT-Book</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39</cp:revision>
  <cp:lastPrinted>2019-11-06T19:01:32Z</cp:lastPrinted>
  <dcterms:created xsi:type="dcterms:W3CDTF">2019-09-26T08:59:32Z</dcterms:created>
  <dcterms:modified xsi:type="dcterms:W3CDTF">2023-11-14T11:00:09Z</dcterms:modified>
</cp:coreProperties>
</file>