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5" r:id="rId2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FD6"/>
    <a:srgbClr val="FB1E33"/>
    <a:srgbClr val="FDD8A6"/>
    <a:srgbClr val="F8F25C"/>
    <a:srgbClr val="95DFD5"/>
    <a:srgbClr val="08CE84"/>
    <a:srgbClr val="2B2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ABA27-A21A-4226-8F16-95169F96C341}" v="33" dt="2022-10-03T19:07:58.47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B18FD53-9E3D-444D-B995-50F0617054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C22566-2D57-7743-B5FF-F12780D42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9C76B0-95AF-2749-B39A-0031CE9C6D92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F71C7A-3EE2-0746-809C-0955AFC3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C7E220-0D82-8B48-AD6E-19C7AD6F6F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37A1D1-AAA6-A646-93DD-592A754C4E8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9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9EF0C7E-EC4F-6748-ADA7-842963F9B797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CFD1CB1-E36E-6B42-AA63-100080F734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79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D1CB1-E36E-6B42-AA63-100080F7347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53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bg>
      <p:bgPr>
        <a:solidFill>
          <a:srgbClr val="08C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E5F28BA-8E26-C24A-B014-40C94A1CE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33" y="208373"/>
            <a:ext cx="1902237" cy="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0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bg>
      <p:bgPr>
        <a:solidFill>
          <a:srgbClr val="FDD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A62C80E-1F36-114D-BB2A-FED876BF2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33" y="208373"/>
            <a:ext cx="1902237" cy="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4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10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033789" y="708475"/>
            <a:ext cx="5515507" cy="55155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4D07B6A-D6A4-2949-AB49-763E9F93A504}"/>
              </a:ext>
            </a:extLst>
          </p:cNvPr>
          <p:cNvSpPr/>
          <p:nvPr/>
        </p:nvSpPr>
        <p:spPr>
          <a:xfrm>
            <a:off x="479376" y="125848"/>
            <a:ext cx="12241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spc="-150" noProof="0" dirty="0">
                <a:solidFill>
                  <a:srgbClr val="FB1E33"/>
                </a:solidFill>
                <a:latin typeface="Kievit Offc Black" panose="020B0A04030101020102" pitchFamily="34" charset="77"/>
              </a:rPr>
              <a:t>JOBY </a:t>
            </a:r>
            <a:r>
              <a:rPr lang="en-US" sz="3200" spc="-150" noProof="0" dirty="0">
                <a:solidFill>
                  <a:srgbClr val="FB1E33"/>
                </a:solidFill>
                <a:latin typeface="Kievit Offc Black" panose="020B0A04030101020102" pitchFamily="34" charset="77"/>
              </a:rPr>
              <a:t>Impulse™ 2</a:t>
            </a:r>
          </a:p>
          <a:p>
            <a:pPr lvl="0">
              <a:defRPr/>
            </a:pPr>
            <a:r>
              <a:rPr lang="en-US" sz="1600" dirty="0">
                <a:latin typeface="Kievit Offc Black" panose="020B0A04030101020102" pitchFamily="34" charset="77"/>
                <a:ea typeface="Century Gothic"/>
                <a:cs typeface="Century Gothic"/>
              </a:rPr>
              <a:t>Premium Bluetooth 5.0 remote trigger with dual buttons for latest smartphones</a:t>
            </a:r>
            <a:endParaRPr lang="it-IT" sz="1600" dirty="0">
              <a:latin typeface="Kievit Offc Black" panose="020B0A04030101020102" pitchFamily="34" charset="77"/>
              <a:ea typeface="Century Gothic"/>
              <a:cs typeface="Century Gothic"/>
            </a:endParaRPr>
          </a:p>
          <a:p>
            <a:pPr lvl="0">
              <a:defRPr/>
            </a:pPr>
            <a:r>
              <a:rPr lang="it-IT" sz="1600" b="1" dirty="0">
                <a:latin typeface="Kievit Offc Black" panose="020B0A04030101020102" pitchFamily="34" charset="77"/>
                <a:ea typeface="Century Gothic"/>
                <a:cs typeface="Century Gothic"/>
              </a:rPr>
              <a:t>JB01751-BWW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2769E6-A92F-5547-8418-F2DC5B0964B6}"/>
              </a:ext>
            </a:extLst>
          </p:cNvPr>
          <p:cNvSpPr/>
          <p:nvPr/>
        </p:nvSpPr>
        <p:spPr>
          <a:xfrm>
            <a:off x="443391" y="1239117"/>
            <a:ext cx="407823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Impulse™ 2 smartphone Bluetooth® remote trigger is designed to work with JOBY GripTight™ collection products, enabling you to start record on your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iPhone, iPad &amp; Android devices wirelessly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Powered by Bluetooth 5.0, this remote trigger works with most of the latest phone, allowing you to hit record as far as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25m (80ft) away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 and is feature packed. Big shutter button makes sure you don't lose a moment for your Vlog. The JOBY flower logo doubles as a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2-color status LED indicator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 guides you to connect and operate the remote easily.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Dedicated on/off switch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 together with the status indicator allows hassle-free operation and save battery as well.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The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included lanyard 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keeps it on your wrist whenever you need it. It can be stored on top of any cold shoe of our GripTight mounts when not in use through the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supplied cold shoe adapter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Complete your mobile creation kit with the Impulse 2 today, go create and have fun!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Materials: </a:t>
            </a:r>
            <a:r>
              <a:rPr lang="en-GB" sz="1100" dirty="0">
                <a:latin typeface="KievitOT-Book" panose="020B0604030101020102" pitchFamily="34" charset="0"/>
                <a:cs typeface="Arial" panose="020B0604020202020204" pitchFamily="34" charset="0"/>
              </a:rPr>
              <a:t>ABS</a:t>
            </a:r>
          </a:p>
          <a:p>
            <a:endParaRPr lang="en-US" altLang="en-US" sz="1100" b="1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Dimensions: </a:t>
            </a:r>
            <a:r>
              <a:rPr lang="en-US" alt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1.7 x 5 x 3.5cm (0.67 x 1.97 x 1.38in)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Net Weight: </a:t>
            </a:r>
            <a:r>
              <a:rPr lang="en-US" alt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15g (0.03 </a:t>
            </a:r>
            <a:r>
              <a:rPr lang="en-US" altLang="en-US" sz="1100" dirty="0" err="1">
                <a:latin typeface="KievitOT-Book" panose="020B0604030101020102" pitchFamily="34" charset="0"/>
                <a:cs typeface="Arial" panose="020B0604020202020204" pitchFamily="34" charset="0"/>
              </a:rPr>
              <a:t>lbs</a:t>
            </a:r>
            <a:r>
              <a:rPr lang="en-US" alt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)</a:t>
            </a:r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</p:txBody>
      </p:sp>
      <p:sp>
        <p:nvSpPr>
          <p:cNvPr id="28" name="Rettangolo 2">
            <a:extLst>
              <a:ext uri="{FF2B5EF4-FFF2-40B4-BE49-F238E27FC236}">
                <a16:creationId xmlns:a16="http://schemas.microsoft.com/office/drawing/2014/main" id="{A4D07B6A-D6A4-2949-AB49-763E9F93A504}"/>
              </a:ext>
            </a:extLst>
          </p:cNvPr>
          <p:cNvSpPr/>
          <p:nvPr/>
        </p:nvSpPr>
        <p:spPr>
          <a:xfrm>
            <a:off x="9622996" y="634018"/>
            <a:ext cx="2817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ievit Offc Black" panose="020B0A04030101020102" pitchFamily="34" charset="77"/>
                <a:ea typeface="+mn-ea"/>
                <a:cs typeface="+mn-cs"/>
              </a:rPr>
              <a:t>Sell Sheet</a:t>
            </a:r>
            <a:endParaRPr kumimoji="0" lang="it-IT" sz="12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ievit Offc Black" panose="020B0A04030101020102" pitchFamily="34" charset="77"/>
              <a:ea typeface="+mn-ea"/>
              <a:cs typeface="+mn-cs"/>
            </a:endParaRPr>
          </a:p>
        </p:txBody>
      </p:sp>
      <p:sp>
        <p:nvSpPr>
          <p:cNvPr id="24" name="Google Shape;638;p43">
            <a:extLst>
              <a:ext uri="{FF2B5EF4-FFF2-40B4-BE49-F238E27FC236}">
                <a16:creationId xmlns:a16="http://schemas.microsoft.com/office/drawing/2014/main" id="{20C0FA19-1D3E-7943-B0A8-EF7AB7489651}"/>
              </a:ext>
            </a:extLst>
          </p:cNvPr>
          <p:cNvSpPr txBox="1"/>
          <p:nvPr/>
        </p:nvSpPr>
        <p:spPr>
          <a:xfrm>
            <a:off x="4481506" y="4804431"/>
            <a:ext cx="3041485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Dual buttons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B1E33"/>
              </a:solidFill>
              <a:effectLst/>
              <a:uLnTx/>
              <a:uFillTx/>
              <a:latin typeface="Kievit Offc Black" panose="020B0A04030101020102" pitchFamily="34" charset="77"/>
              <a:ea typeface="Century Gothic"/>
              <a:cs typeface="Century Gothic"/>
              <a:sym typeface="Century Gothic"/>
            </a:endParaRPr>
          </a:p>
          <a:p>
            <a:pPr>
              <a:defRPr/>
            </a:pP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and 2-color LED indicator for easy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C2DA1-757B-89D3-682B-13C0758F2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94" y="3847839"/>
            <a:ext cx="1643794" cy="1379079"/>
          </a:xfrm>
          <a:prstGeom prst="rect">
            <a:avLst/>
          </a:prstGeom>
        </p:spPr>
      </p:pic>
      <p:grpSp>
        <p:nvGrpSpPr>
          <p:cNvPr id="25" name="Gruppo 7">
            <a:extLst>
              <a:ext uri="{FF2B5EF4-FFF2-40B4-BE49-F238E27FC236}">
                <a16:creationId xmlns:a16="http://schemas.microsoft.com/office/drawing/2014/main" id="{D3FCAE03-61F3-084F-9B07-671CD44C618C}"/>
              </a:ext>
            </a:extLst>
          </p:cNvPr>
          <p:cNvGrpSpPr/>
          <p:nvPr/>
        </p:nvGrpSpPr>
        <p:grpSpPr>
          <a:xfrm>
            <a:off x="4006276" y="4465000"/>
            <a:ext cx="3113976" cy="144843"/>
            <a:chOff x="5306409" y="5328252"/>
            <a:chExt cx="2683333" cy="75716"/>
          </a:xfrm>
          <a:solidFill>
            <a:srgbClr val="FB1E33"/>
          </a:solidFill>
        </p:grpSpPr>
        <p:cxnSp>
          <p:nvCxnSpPr>
            <p:cNvPr id="26" name="Google Shape;681;p43">
              <a:extLst>
                <a:ext uri="{FF2B5EF4-FFF2-40B4-BE49-F238E27FC236}">
                  <a16:creationId xmlns:a16="http://schemas.microsoft.com/office/drawing/2014/main" id="{6CF8B37F-3DB7-054B-80C8-606F732BFA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6409" y="5366110"/>
              <a:ext cx="2620868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" name="Google Shape;682;p43">
              <a:extLst>
                <a:ext uri="{FF2B5EF4-FFF2-40B4-BE49-F238E27FC236}">
                  <a16:creationId xmlns:a16="http://schemas.microsoft.com/office/drawing/2014/main" id="{28988EF7-A8A9-3F40-9C9B-ED69404C843A}"/>
                </a:ext>
              </a:extLst>
            </p:cNvPr>
            <p:cNvSpPr/>
            <p:nvPr userDrawn="1"/>
          </p:nvSpPr>
          <p:spPr>
            <a:xfrm>
              <a:off x="7873384" y="5328252"/>
              <a:ext cx="116358" cy="75716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F2BC1A7-1025-299A-CC28-197AF40F4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406" y="1576463"/>
            <a:ext cx="1947676" cy="1810516"/>
          </a:xfrm>
          <a:prstGeom prst="rect">
            <a:avLst/>
          </a:prstGeom>
        </p:spPr>
      </p:pic>
      <p:sp>
        <p:nvSpPr>
          <p:cNvPr id="22" name="Google Shape;638;p43">
            <a:extLst>
              <a:ext uri="{FF2B5EF4-FFF2-40B4-BE49-F238E27FC236}">
                <a16:creationId xmlns:a16="http://schemas.microsoft.com/office/drawing/2014/main" id="{C07977B3-45BB-4C60-AF85-6E0A6FD56505}"/>
              </a:ext>
            </a:extLst>
          </p:cNvPr>
          <p:cNvSpPr txBox="1"/>
          <p:nvPr/>
        </p:nvSpPr>
        <p:spPr>
          <a:xfrm>
            <a:off x="4579381" y="2553865"/>
            <a:ext cx="2540872" cy="67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Certified Bluetooth 5.0</a:t>
            </a:r>
          </a:p>
          <a:p>
            <a:pPr lvl="0">
              <a:defRPr/>
            </a:pPr>
            <a:r>
              <a:rPr lang="en-US" sz="1150" dirty="0">
                <a:latin typeface="KievitOT-Book" panose="020B0604030101020102" pitchFamily="34" charset="0"/>
                <a:cs typeface="Arial" panose="020B0604020202020204" pitchFamily="34" charset="0"/>
              </a:rPr>
              <a:t>technology works up to 25m (80 ft) away</a:t>
            </a:r>
          </a:p>
        </p:txBody>
      </p:sp>
      <p:grpSp>
        <p:nvGrpSpPr>
          <p:cNvPr id="29" name="Gruppo 7">
            <a:extLst>
              <a:ext uri="{FF2B5EF4-FFF2-40B4-BE49-F238E27FC236}">
                <a16:creationId xmlns:a16="http://schemas.microsoft.com/office/drawing/2014/main" id="{D3FCAE03-61F3-084F-9B07-671CD44C618C}"/>
              </a:ext>
            </a:extLst>
          </p:cNvPr>
          <p:cNvGrpSpPr/>
          <p:nvPr/>
        </p:nvGrpSpPr>
        <p:grpSpPr>
          <a:xfrm>
            <a:off x="4631071" y="2490080"/>
            <a:ext cx="2644453" cy="156023"/>
            <a:chOff x="5903787" y="5307930"/>
            <a:chExt cx="2023490" cy="116358"/>
          </a:xfrm>
          <a:solidFill>
            <a:srgbClr val="FB1E33"/>
          </a:solidFill>
        </p:grpSpPr>
        <p:cxnSp>
          <p:nvCxnSpPr>
            <p:cNvPr id="30" name="Google Shape;681;p43">
              <a:extLst>
                <a:ext uri="{FF2B5EF4-FFF2-40B4-BE49-F238E27FC236}">
                  <a16:creationId xmlns:a16="http://schemas.microsoft.com/office/drawing/2014/main" id="{6CF8B37F-3DB7-054B-80C8-606F732BFA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03787" y="5366110"/>
              <a:ext cx="2023490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" name="Google Shape;682;p43">
              <a:extLst>
                <a:ext uri="{FF2B5EF4-FFF2-40B4-BE49-F238E27FC236}">
                  <a16:creationId xmlns:a16="http://schemas.microsoft.com/office/drawing/2014/main" id="{28988EF7-A8A9-3F40-9C9B-ED69404C843A}"/>
                </a:ext>
              </a:extLst>
            </p:cNvPr>
            <p:cNvSpPr/>
            <p:nvPr userDrawn="1"/>
          </p:nvSpPr>
          <p:spPr>
            <a:xfrm>
              <a:off x="7810919" y="5307930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E8BBD4A-FA3A-A534-D6B3-658681C51C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64"/>
          <a:stretch/>
        </p:blipFill>
        <p:spPr>
          <a:xfrm>
            <a:off x="9108388" y="1678310"/>
            <a:ext cx="1768799" cy="21695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E52246-9683-325B-8C86-7962F0A67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2501" y="4331843"/>
            <a:ext cx="1715425" cy="1347236"/>
          </a:xfrm>
          <a:prstGeom prst="rect">
            <a:avLst/>
          </a:prstGeom>
        </p:spPr>
      </p:pic>
      <p:sp>
        <p:nvSpPr>
          <p:cNvPr id="23" name="Google Shape;638;p43">
            <a:extLst>
              <a:ext uri="{FF2B5EF4-FFF2-40B4-BE49-F238E27FC236}">
                <a16:creationId xmlns:a16="http://schemas.microsoft.com/office/drawing/2014/main" id="{F432EC35-4CE7-6D40-B598-B17B65820021}"/>
              </a:ext>
            </a:extLst>
          </p:cNvPr>
          <p:cNvSpPr txBox="1"/>
          <p:nvPr/>
        </p:nvSpPr>
        <p:spPr>
          <a:xfrm>
            <a:off x="9891182" y="5419294"/>
            <a:ext cx="2300819" cy="110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No App Required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" dirty="0">
                <a:latin typeface="KievitOT-Book" panose="020B0604030101020102" pitchFamily="34" charset="0"/>
                <a:cs typeface="Arial" panose="020B0604020202020204" pitchFamily="34" charset="0"/>
              </a:rPr>
              <a:t>and uses a common, replaceable CR2032 battery</a:t>
            </a:r>
            <a:br>
              <a:rPr lang="en-US" sz="1150" dirty="0">
                <a:latin typeface="KievitOT-Book" panose="020B0604030101020102" pitchFamily="34" charset="0"/>
                <a:cs typeface="Arial" panose="020B0604020202020204" pitchFamily="34" charset="0"/>
              </a:rPr>
            </a:br>
            <a:endParaRPr lang="en-US" sz="115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marL="171450" marR="0" lvl="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50" dirty="0">
              <a:latin typeface="KievitOT-Book" panose="020B0604030101020102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uppo 10">
            <a:extLst>
              <a:ext uri="{FF2B5EF4-FFF2-40B4-BE49-F238E27FC236}">
                <a16:creationId xmlns:a16="http://schemas.microsoft.com/office/drawing/2014/main" id="{6071BA90-AB65-DD4A-947A-36C59E1108F8}"/>
              </a:ext>
            </a:extLst>
          </p:cNvPr>
          <p:cNvGrpSpPr/>
          <p:nvPr/>
        </p:nvGrpSpPr>
        <p:grpSpPr>
          <a:xfrm rot="10800000">
            <a:off x="10203321" y="5433415"/>
            <a:ext cx="1884101" cy="103422"/>
            <a:chOff x="5551013" y="5307930"/>
            <a:chExt cx="2376264" cy="116358"/>
          </a:xfrm>
          <a:solidFill>
            <a:srgbClr val="FB1E33"/>
          </a:solidFill>
        </p:grpSpPr>
        <p:cxnSp>
          <p:nvCxnSpPr>
            <p:cNvPr id="34" name="Google Shape;681;p43">
              <a:extLst>
                <a:ext uri="{FF2B5EF4-FFF2-40B4-BE49-F238E27FC236}">
                  <a16:creationId xmlns:a16="http://schemas.microsoft.com/office/drawing/2014/main" id="{0B293867-4921-1A43-8D44-BD1A4A2ED161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5551013" y="5366110"/>
              <a:ext cx="2376264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" name="Google Shape;682;p43">
              <a:extLst>
                <a:ext uri="{FF2B5EF4-FFF2-40B4-BE49-F238E27FC236}">
                  <a16:creationId xmlns:a16="http://schemas.microsoft.com/office/drawing/2014/main" id="{79871E51-C32D-5E45-A22B-A135FA8A0D0D}"/>
                </a:ext>
              </a:extLst>
            </p:cNvPr>
            <p:cNvSpPr/>
            <p:nvPr userDrawn="1"/>
          </p:nvSpPr>
          <p:spPr>
            <a:xfrm>
              <a:off x="7810919" y="5307930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Google Shape;638;p43">
            <a:extLst>
              <a:ext uri="{FF2B5EF4-FFF2-40B4-BE49-F238E27FC236}">
                <a16:creationId xmlns:a16="http://schemas.microsoft.com/office/drawing/2014/main" id="{F432EC35-4CE7-6D40-B598-B17B65820021}"/>
              </a:ext>
            </a:extLst>
          </p:cNvPr>
          <p:cNvSpPr txBox="1"/>
          <p:nvPr/>
        </p:nvSpPr>
        <p:spPr>
          <a:xfrm>
            <a:off x="9891182" y="2602499"/>
            <a:ext cx="2384175" cy="110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1E33"/>
                </a:solidFill>
                <a:effectLst/>
                <a:uLnTx/>
                <a:uFillTx/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cold shoe adapter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and wrist strap included for easy carrying</a:t>
            </a:r>
            <a:endParaRPr lang="en-GB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6071BA90-AB65-DD4A-947A-36C59E1108F8}"/>
              </a:ext>
            </a:extLst>
          </p:cNvPr>
          <p:cNvGrpSpPr/>
          <p:nvPr/>
        </p:nvGrpSpPr>
        <p:grpSpPr>
          <a:xfrm rot="10800000">
            <a:off x="9992787" y="2591102"/>
            <a:ext cx="1576766" cy="119772"/>
            <a:chOff x="6455683" y="5319704"/>
            <a:chExt cx="1516545" cy="89723"/>
          </a:xfrm>
          <a:solidFill>
            <a:srgbClr val="FB1E33"/>
          </a:solidFill>
        </p:grpSpPr>
        <p:cxnSp>
          <p:nvCxnSpPr>
            <p:cNvPr id="12" name="Google Shape;681;p43">
              <a:extLst>
                <a:ext uri="{FF2B5EF4-FFF2-40B4-BE49-F238E27FC236}">
                  <a16:creationId xmlns:a16="http://schemas.microsoft.com/office/drawing/2014/main" id="{0B293867-4921-1A43-8D44-BD1A4A2ED161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6455683" y="5366110"/>
              <a:ext cx="1471594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Google Shape;682;p43">
              <a:extLst>
                <a:ext uri="{FF2B5EF4-FFF2-40B4-BE49-F238E27FC236}">
                  <a16:creationId xmlns:a16="http://schemas.microsoft.com/office/drawing/2014/main" id="{79871E51-C32D-5E45-A22B-A135FA8A0D0D}"/>
                </a:ext>
              </a:extLst>
            </p:cNvPr>
            <p:cNvSpPr/>
            <p:nvPr userDrawn="1"/>
          </p:nvSpPr>
          <p:spPr>
            <a:xfrm>
              <a:off x="7855870" y="5319704"/>
              <a:ext cx="116358" cy="89723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4092971-776B-FA30-AD3B-42CE96DB96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5082" y="4059388"/>
            <a:ext cx="433205" cy="4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81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265</Words>
  <Application>Microsoft Office PowerPoint</Application>
  <PresentationFormat>Breitbild</PresentationFormat>
  <Paragraphs>26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Kievit Offc Black</vt:lpstr>
      <vt:lpstr>KievitOT-Book</vt:lpstr>
      <vt:lpstr>Tema di 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Teresa Ghini</dc:creator>
  <cp:lastModifiedBy>Scheidegger Nicolas</cp:lastModifiedBy>
  <cp:revision>39</cp:revision>
  <cp:lastPrinted>2019-11-06T19:01:32Z</cp:lastPrinted>
  <dcterms:created xsi:type="dcterms:W3CDTF">2019-09-26T08:59:32Z</dcterms:created>
  <dcterms:modified xsi:type="dcterms:W3CDTF">2022-11-09T10:00:31Z</dcterms:modified>
</cp:coreProperties>
</file>