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3" r:id="rId2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FD6"/>
    <a:srgbClr val="FB1E33"/>
    <a:srgbClr val="FDD8A6"/>
    <a:srgbClr val="F8F25C"/>
    <a:srgbClr val="95DFD5"/>
    <a:srgbClr val="08CE84"/>
    <a:srgbClr val="2B2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ABA27-A21A-4226-8F16-95169F96C341}" v="33" dt="2022-10-03T19:07:58.4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B18FD53-9E3D-444D-B995-50F0617054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C22566-2D57-7743-B5FF-F12780D42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9C76B0-95AF-2749-B39A-0031CE9C6D92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F71C7A-3EE2-0746-809C-0955AFC3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C7E220-0D82-8B48-AD6E-19C7AD6F6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37A1D1-AAA6-A646-93DD-592A754C4E8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9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EF0C7E-EC4F-6748-ADA7-842963F9B797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FD1CB1-E36E-6B42-AA63-100080F734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79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D1CB1-E36E-6B42-AA63-100080F7347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0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rgbClr val="08C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E5F28BA-8E26-C24A-B014-40C94A1CE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bg>
      <p:bgPr>
        <a:solidFill>
          <a:srgbClr val="FDD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62C80E-1F36-114D-BB2A-FED876BF2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1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33789" y="708475"/>
            <a:ext cx="5515507" cy="5515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479376" y="125848"/>
            <a:ext cx="12241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spc="-150" noProof="0" dirty="0">
                <a:solidFill>
                  <a:srgbClr val="FB1E33"/>
                </a:solidFill>
                <a:latin typeface="Kievit Offc Black" panose="020B0A04030101020102" pitchFamily="34" charset="77"/>
              </a:rPr>
              <a:t>JOBY </a:t>
            </a:r>
            <a:r>
              <a:rPr lang="en-US" sz="3200" spc="-150" noProof="0" dirty="0">
                <a:solidFill>
                  <a:srgbClr val="FB1E33"/>
                </a:solidFill>
                <a:latin typeface="Kievit Offc Black" panose="020B0A04030101020102" pitchFamily="34" charset="77"/>
              </a:rPr>
              <a:t>GripTight™ PRO 3 Mount</a:t>
            </a:r>
          </a:p>
          <a:p>
            <a:pPr lvl="0">
              <a:defRPr/>
            </a:pPr>
            <a:r>
              <a:rPr lang="en-US" sz="1600" dirty="0">
                <a:latin typeface="Kievit Offc Black" panose="020B0A04030101020102" pitchFamily="34" charset="77"/>
                <a:ea typeface="Century Gothic"/>
                <a:cs typeface="Century Gothic"/>
              </a:rPr>
              <a:t>Pro-grade phone clamp with built-in ball head and pinch to lock mechanism</a:t>
            </a:r>
            <a:endParaRPr lang="it-IT" sz="1600" dirty="0">
              <a:latin typeface="Kievit Offc Black" panose="020B0A04030101020102" pitchFamily="34" charset="77"/>
              <a:ea typeface="Century Gothic"/>
              <a:cs typeface="Century Gothic"/>
            </a:endParaRPr>
          </a:p>
          <a:p>
            <a:pPr lvl="0">
              <a:defRPr/>
            </a:pPr>
            <a:r>
              <a:rPr lang="it-IT" sz="1600" b="1" dirty="0">
                <a:latin typeface="Kievit Offc Black" panose="020B0A04030101020102" pitchFamily="34" charset="77"/>
                <a:ea typeface="Century Gothic"/>
                <a:cs typeface="Century Gothic"/>
              </a:rPr>
              <a:t>JB01739-BWW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2769E6-A92F-5547-8418-F2DC5B0964B6}"/>
              </a:ext>
            </a:extLst>
          </p:cNvPr>
          <p:cNvSpPr/>
          <p:nvPr/>
        </p:nvSpPr>
        <p:spPr>
          <a:xfrm>
            <a:off x="443391" y="1239117"/>
            <a:ext cx="4078231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The GripTight PRO 3 Mount is designed for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professional content creator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to secure their phone on their own </a:t>
            </a:r>
            <a:r>
              <a:rPr 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GorillaPod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®, </a:t>
            </a:r>
            <a:r>
              <a:rPr 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HandyPod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™, Compact™ or any other tripods for their epic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Vlogging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contents.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This phone mount securely mounts your phone on a tripod with its easy to use yet secure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pinch to lock clamp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, so you won't miss any critical moment of life for your contents. The clamp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rotates 360 degrees 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with 8 stop positions allowing you to set your phone in the best possible angles.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You can level and frame your shots easily with the built-in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mini metal ball head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on the bottom part of the mount. When situation requires, add an external microphone and/or LED light to the </a:t>
            </a:r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2 cold shoes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on the clamp for better audio and picture quality. The two 1/4"-20 threads on the body give you extra mounting options for additional accessories through the optional </a:t>
            </a:r>
            <a:r>
              <a:rPr 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GorillaPod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Arms.</a:t>
            </a:r>
          </a:p>
          <a:p>
            <a:pPr algn="just"/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Built with solid glass-filled nylon the GripTight PRO 3 Mount is your professional choice of phone mount for your phone in any condition, from in house to outdoor thanks to its versatility and durability.</a:t>
            </a:r>
          </a:p>
          <a:p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Supports phone width:</a:t>
            </a: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 56-90mm (2.2-3.5")</a:t>
            </a:r>
            <a:b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Materials: </a:t>
            </a:r>
            <a:r>
              <a:rPr lang="en-GB" sz="1100" dirty="0">
                <a:latin typeface="KievitOT-Book" panose="020B0604030101020102" pitchFamily="34" charset="0"/>
                <a:cs typeface="Arial" panose="020B0604020202020204" pitchFamily="34" charset="0"/>
              </a:rPr>
              <a:t>Glass Filled Nylon</a:t>
            </a:r>
          </a:p>
          <a:p>
            <a:endParaRPr lang="en-US" altLang="en-US" sz="1100" b="1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Dimensions: 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16.3 x 8.5 x 4cm (6.42 x 3.35 x 1.57in)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  <a:t>Net Weight: 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140g (0.3 </a:t>
            </a:r>
            <a:r>
              <a:rPr lang="en-US" altLang="en-US" sz="1100" dirty="0" err="1">
                <a:latin typeface="KievitOT-Book" panose="020B0604030101020102" pitchFamily="34" charset="0"/>
                <a:cs typeface="Arial" panose="020B0604020202020204" pitchFamily="34" charset="0"/>
              </a:rPr>
              <a:t>lbs</a:t>
            </a:r>
            <a:r>
              <a:rPr lang="en-US" alt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)</a:t>
            </a:r>
            <a:endParaRPr lang="en-US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9622996" y="634018"/>
            <a:ext cx="2817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ievit Offc Black" panose="020B0A04030101020102" pitchFamily="34" charset="77"/>
                <a:ea typeface="+mn-ea"/>
                <a:cs typeface="+mn-cs"/>
              </a:rPr>
              <a:t>Sell Sheet</a:t>
            </a:r>
            <a:endParaRPr kumimoji="0" lang="it-IT" sz="12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 Black" panose="020B0A04030101020102" pitchFamily="34" charset="77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97FE43-4F10-A230-DA29-981E7D4E3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866" y="1446570"/>
            <a:ext cx="1669056" cy="15284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1C1451-B71F-27F0-EACA-8C4FCBFFCE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25"/>
          <a:stretch/>
        </p:blipFill>
        <p:spPr>
          <a:xfrm>
            <a:off x="8676027" y="4206981"/>
            <a:ext cx="1524003" cy="16524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64CB79-5660-4818-0BD7-48C8A539D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594" y="3501948"/>
            <a:ext cx="2309928" cy="11607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B6C809-8B00-3B9F-CB4B-96693D191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4205" y="1086376"/>
            <a:ext cx="1167774" cy="3013222"/>
          </a:xfrm>
          <a:prstGeom prst="rect">
            <a:avLst/>
          </a:prstGeom>
        </p:spPr>
      </p:pic>
      <p:sp>
        <p:nvSpPr>
          <p:cNvPr id="6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9976005" y="2153761"/>
            <a:ext cx="2625228" cy="110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1E33"/>
                </a:solidFill>
                <a:effectLst/>
                <a:uLnTx/>
                <a:uFillTx/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Glass-filled nylon construction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B1E33"/>
              </a:solidFill>
              <a:effectLst/>
              <a:uLnTx/>
              <a:uFillTx/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  <a:p>
            <a:pPr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Super sturdy for maximum durability</a:t>
            </a:r>
            <a:endParaRPr lang="en-GB" sz="110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638;p43">
            <a:extLst>
              <a:ext uri="{FF2B5EF4-FFF2-40B4-BE49-F238E27FC236}">
                <a16:creationId xmlns:a16="http://schemas.microsoft.com/office/drawing/2014/main" id="{20C0FA19-1D3E-7943-B0A8-EF7AB7489651}"/>
              </a:ext>
            </a:extLst>
          </p:cNvPr>
          <p:cNvSpPr txBox="1"/>
          <p:nvPr/>
        </p:nvSpPr>
        <p:spPr>
          <a:xfrm>
            <a:off x="4481506" y="4871370"/>
            <a:ext cx="3041485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P</a:t>
            </a:r>
            <a:r>
              <a:rPr lang="en-US" sz="2200" b="1" noProof="0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inch to lock clamp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B1E33"/>
              </a:solidFill>
              <a:effectLst/>
              <a:uLnTx/>
              <a:uFillTx/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  <a:p>
            <a:pPr>
              <a:defRPr/>
            </a:pPr>
            <a: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  <a:t>Simple and secure for quickest deployment</a:t>
            </a:r>
          </a:p>
        </p:txBody>
      </p:sp>
      <p:sp>
        <p:nvSpPr>
          <p:cNvPr id="23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10087309" y="4752480"/>
            <a:ext cx="2104692" cy="110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Two cold shoes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FB1E33"/>
              </a:solidFill>
              <a:effectLst/>
              <a:uLnTx/>
              <a:uFillTx/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  <a:p>
            <a:pPr>
              <a:defRPr/>
            </a:pP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for easy light and mic attachment</a:t>
            </a:r>
            <a:b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endParaRPr lang="en-US" sz="1150" dirty="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marL="171450" marR="0" lvl="0" indent="-1714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50" dirty="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638;p43">
            <a:extLst>
              <a:ext uri="{FF2B5EF4-FFF2-40B4-BE49-F238E27FC236}">
                <a16:creationId xmlns:a16="http://schemas.microsoft.com/office/drawing/2014/main" id="{C07977B3-45BB-4C60-AF85-6E0A6FD56505}"/>
              </a:ext>
            </a:extLst>
          </p:cNvPr>
          <p:cNvSpPr txBox="1"/>
          <p:nvPr/>
        </p:nvSpPr>
        <p:spPr>
          <a:xfrm>
            <a:off x="4579381" y="2553865"/>
            <a:ext cx="2596437" cy="16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FB1E33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Built-in ball head</a:t>
            </a:r>
          </a:p>
          <a:p>
            <a:pPr>
              <a:defRPr/>
            </a:pPr>
            <a:r>
              <a:rPr lang="en-US" sz="1150" dirty="0">
                <a:latin typeface="KievitOT-Book" panose="020B0604030101020102" pitchFamily="34" charset="0"/>
                <a:cs typeface="Arial" panose="020B0604020202020204" pitchFamily="34" charset="0"/>
              </a:rPr>
              <a:t>for maximum leveling and framing flexibility</a:t>
            </a:r>
          </a:p>
        </p:txBody>
      </p:sp>
      <p:grpSp>
        <p:nvGrpSpPr>
          <p:cNvPr id="29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4944138" y="2490080"/>
            <a:ext cx="2644453" cy="156023"/>
            <a:chOff x="5903787" y="5307930"/>
            <a:chExt cx="2023490" cy="116358"/>
          </a:xfrm>
          <a:solidFill>
            <a:srgbClr val="FB1E33"/>
          </a:solidFill>
        </p:grpSpPr>
        <p:cxnSp>
          <p:nvCxnSpPr>
            <p:cNvPr id="30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03787" y="5366110"/>
              <a:ext cx="2023490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4604928" y="4750583"/>
            <a:ext cx="3113976" cy="144843"/>
            <a:chOff x="5306409" y="5328252"/>
            <a:chExt cx="2683333" cy="75716"/>
          </a:xfrm>
          <a:solidFill>
            <a:srgbClr val="FB1E33"/>
          </a:solidFill>
        </p:grpSpPr>
        <p:cxnSp>
          <p:nvCxnSpPr>
            <p:cNvPr id="26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6409" y="5366110"/>
              <a:ext cx="2620868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873384" y="5328252"/>
              <a:ext cx="116358" cy="75716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10203321" y="4766601"/>
            <a:ext cx="1884101" cy="103422"/>
            <a:chOff x="5551013" y="5307930"/>
            <a:chExt cx="2376264" cy="116358"/>
          </a:xfrm>
          <a:solidFill>
            <a:srgbClr val="FB1E33"/>
          </a:solidFill>
        </p:grpSpPr>
        <p:cxnSp>
          <p:nvCxnSpPr>
            <p:cNvPr id="34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551013" y="5366110"/>
              <a:ext cx="2376264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810919" y="5307930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9674640" y="2150917"/>
            <a:ext cx="2445922" cy="119772"/>
            <a:chOff x="5619722" y="5319704"/>
            <a:chExt cx="2352506" cy="89723"/>
          </a:xfrm>
          <a:solidFill>
            <a:srgbClr val="FB1E33"/>
          </a:solidFill>
        </p:grpSpPr>
        <p:cxnSp>
          <p:nvCxnSpPr>
            <p:cNvPr id="12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619722" y="5366110"/>
              <a:ext cx="2307555" cy="0"/>
            </a:xfrm>
            <a:prstGeom prst="straightConnector1">
              <a:avLst/>
            </a:prstGeom>
            <a:grpFill/>
            <a:ln w="38100" cap="rnd" cmpd="sng">
              <a:solidFill>
                <a:srgbClr val="FB1E3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855870" y="5319704"/>
              <a:ext cx="116358" cy="89723"/>
            </a:xfrm>
            <a:prstGeom prst="ellipse">
              <a:avLst/>
            </a:prstGeom>
            <a:grpFill/>
            <a:ln w="38100" cap="flat" cmpd="sng">
              <a:solidFill>
                <a:srgbClr val="FB1E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9C22996-6216-A4BE-EE8C-0FF2D3BD6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4748" y="3134914"/>
            <a:ext cx="774584" cy="9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28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296</Words>
  <Application>Microsoft Office PowerPoint</Application>
  <PresentationFormat>Breitbild</PresentationFormat>
  <Paragraphs>27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Kievit Offc Black</vt:lpstr>
      <vt:lpstr>KievitOT-Book</vt:lpstr>
      <vt:lpstr>Tema di 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Ghini</dc:creator>
  <cp:lastModifiedBy>Scheidegger Nicolas</cp:lastModifiedBy>
  <cp:revision>39</cp:revision>
  <cp:lastPrinted>2019-11-06T19:01:32Z</cp:lastPrinted>
  <dcterms:created xsi:type="dcterms:W3CDTF">2019-09-26T08:59:32Z</dcterms:created>
  <dcterms:modified xsi:type="dcterms:W3CDTF">2022-11-09T10:00:12Z</dcterms:modified>
</cp:coreProperties>
</file>