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4"/>
  </p:notesMasterIdLst>
  <p:sldIdLst>
    <p:sldId id="283" r:id="rId2"/>
    <p:sldId id="282" r:id="rId3"/>
  </p:sldIdLst>
  <p:sldSz cx="7562850" cy="10688638"/>
  <p:notesSz cx="7099300" cy="10234613"/>
  <p:defaultTextStyle>
    <a:defPPr>
      <a:defRPr lang="de-DE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9" pos="227" userDrawn="1">
          <p15:clr>
            <a:srgbClr val="A4A3A4"/>
          </p15:clr>
        </p15:guide>
        <p15:guide id="20" pos="4537" userDrawn="1">
          <p15:clr>
            <a:srgbClr val="A4A3A4"/>
          </p15:clr>
        </p15:guide>
        <p15:guide id="21" orient="horz" pos="6519" userDrawn="1">
          <p15:clr>
            <a:srgbClr val="A4A3A4"/>
          </p15:clr>
        </p15:guide>
        <p15:guide id="22" orient="horz" pos="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4DB"/>
    <a:srgbClr val="FF00FF"/>
    <a:srgbClr val="000000"/>
    <a:srgbClr val="6F6F6F"/>
    <a:srgbClr val="A50034"/>
    <a:srgbClr val="141414"/>
    <a:srgbClr val="6B8B8D"/>
    <a:srgbClr val="EBECF0"/>
    <a:srgbClr val="546979"/>
    <a:srgbClr val="5BF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62" autoAdjust="0"/>
    <p:restoredTop sz="96312" autoAdjust="0"/>
  </p:normalViewPr>
  <p:slideViewPr>
    <p:cSldViewPr snapToGrid="0" snapToObjects="1" showGuides="1">
      <p:cViewPr>
        <p:scale>
          <a:sx n="100" d="100"/>
          <a:sy n="100" d="100"/>
        </p:scale>
        <p:origin x="222" y="-936"/>
      </p:cViewPr>
      <p:guideLst>
        <p:guide pos="227"/>
        <p:guide pos="4537"/>
        <p:guide orient="horz" pos="6519"/>
        <p:guide orient="horz" pos="2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1DBEC5F-5116-44C1-A35C-1123DE7A92B1}" type="datetimeFigureOut">
              <a:rPr lang="de-DE" smtClean="0"/>
              <a:pPr/>
              <a:t>06.01.2023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2E5D356-935C-4C87-9F33-6FA95C72781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Bildplatzhalter 16">
            <a:extLst>
              <a:ext uri="{FF2B5EF4-FFF2-40B4-BE49-F238E27FC236}">
                <a16:creationId xmlns:a16="http://schemas.microsoft.com/office/drawing/2014/main" id="{B51B61F3-96D9-1F47-B122-FD8E94090BC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2347235" y="9578818"/>
            <a:ext cx="514246" cy="31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0" name="Bildplatzhalter 16">
            <a:extLst>
              <a:ext uri="{FF2B5EF4-FFF2-40B4-BE49-F238E27FC236}">
                <a16:creationId xmlns:a16="http://schemas.microsoft.com/office/drawing/2014/main" id="{27E4754C-B4D3-564D-AE5B-55F922A778C3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0" y="1102729"/>
            <a:ext cx="7563600" cy="472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335872" y="6557703"/>
            <a:ext cx="4867200" cy="2242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90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die </a:t>
            </a:r>
            <a:r>
              <a:rPr lang="de-DE" dirty="0" err="1"/>
              <a:t>Bulletpoints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Sollte nicht mehr als 6 Punkte beinhalten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825929"/>
            <a:ext cx="2311265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HZW2004</a:t>
            </a:r>
          </a:p>
        </p:txBody>
      </p:sp>
      <p:sp>
        <p:nvSpPr>
          <p:cNvPr id="29" name="Textplatzhalter 51">
            <a:extLst>
              <a:ext uri="{FF2B5EF4-FFF2-40B4-BE49-F238E27FC236}">
                <a16:creationId xmlns:a16="http://schemas.microsoft.com/office/drawing/2014/main" id="{CBE559E8-F692-9D4B-8202-0089FC867DA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98757" y="5952612"/>
            <a:ext cx="246221" cy="286825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32" name="Textplatzhalter 51">
            <a:extLst>
              <a:ext uri="{FF2B5EF4-FFF2-40B4-BE49-F238E27FC236}">
                <a16:creationId xmlns:a16="http://schemas.microsoft.com/office/drawing/2014/main" id="{61914346-F656-6C4D-A4AC-5BF0068E77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64313" y="7096808"/>
            <a:ext cx="205210" cy="195814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6000" tIns="36000" rIns="18000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65“</a:t>
            </a:r>
          </a:p>
        </p:txBody>
      </p:sp>
      <p:sp>
        <p:nvSpPr>
          <p:cNvPr id="33" name="Textplatzhalter 51">
            <a:extLst>
              <a:ext uri="{FF2B5EF4-FFF2-40B4-BE49-F238E27FC236}">
                <a16:creationId xmlns:a16="http://schemas.microsoft.com/office/drawing/2014/main" id="{CB474538-94D7-BB47-B45E-96EB1E1007E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45232" y="7341301"/>
            <a:ext cx="232436" cy="92333"/>
          </a:xfrm>
          <a:prstGeom prst="rect">
            <a:avLst/>
          </a:prstGeom>
          <a:noFill/>
        </p:spPr>
        <p:txBody>
          <a:bodyPr vert="horz" wrap="none" lIns="0" tIns="0" rIns="0" bIns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164cm</a:t>
            </a:r>
          </a:p>
        </p:txBody>
      </p:sp>
      <p:sp>
        <p:nvSpPr>
          <p:cNvPr id="35" name="Textplatzhalter 51">
            <a:extLst>
              <a:ext uri="{FF2B5EF4-FFF2-40B4-BE49-F238E27FC236}">
                <a16:creationId xmlns:a16="http://schemas.microsoft.com/office/drawing/2014/main" id="{743FC6FE-5E8A-E741-A9A2-2C34311706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6738" y="7096808"/>
            <a:ext cx="205210" cy="195814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6000" tIns="36000" rIns="18000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55“</a:t>
            </a:r>
          </a:p>
        </p:txBody>
      </p:sp>
      <p:sp>
        <p:nvSpPr>
          <p:cNvPr id="36" name="Textplatzhalter 51">
            <a:extLst>
              <a:ext uri="{FF2B5EF4-FFF2-40B4-BE49-F238E27FC236}">
                <a16:creationId xmlns:a16="http://schemas.microsoft.com/office/drawing/2014/main" id="{CB160107-E7C8-A84E-9E18-3574ED32048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7657" y="7341301"/>
            <a:ext cx="232436" cy="92333"/>
          </a:xfrm>
          <a:prstGeom prst="rect">
            <a:avLst/>
          </a:prstGeom>
          <a:noFill/>
        </p:spPr>
        <p:txBody>
          <a:bodyPr vert="horz" wrap="none" lIns="0" tIns="0" rIns="0" bIns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139cm</a:t>
            </a:r>
          </a:p>
        </p:txBody>
      </p:sp>
      <p:sp>
        <p:nvSpPr>
          <p:cNvPr id="37" name="Textplatzhalter 51">
            <a:extLst>
              <a:ext uri="{FF2B5EF4-FFF2-40B4-BE49-F238E27FC236}">
                <a16:creationId xmlns:a16="http://schemas.microsoft.com/office/drawing/2014/main" id="{A0C433BA-8885-5246-BC51-3B524DC6C90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78688" y="7096808"/>
            <a:ext cx="205210" cy="195814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6000" tIns="36000" rIns="18000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50“</a:t>
            </a:r>
          </a:p>
        </p:txBody>
      </p:sp>
      <p:sp>
        <p:nvSpPr>
          <p:cNvPr id="38" name="Textplatzhalter 51">
            <a:extLst>
              <a:ext uri="{FF2B5EF4-FFF2-40B4-BE49-F238E27FC236}">
                <a16:creationId xmlns:a16="http://schemas.microsoft.com/office/drawing/2014/main" id="{6124748C-B6D8-DB42-BAF5-CD32223CF10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059607" y="7341301"/>
            <a:ext cx="232436" cy="92333"/>
          </a:xfrm>
          <a:prstGeom prst="rect">
            <a:avLst/>
          </a:prstGeom>
          <a:noFill/>
        </p:spPr>
        <p:txBody>
          <a:bodyPr vert="horz" wrap="none" lIns="0" tIns="0" rIns="0" bIns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126cm</a:t>
            </a:r>
          </a:p>
        </p:txBody>
      </p:sp>
      <p:sp>
        <p:nvSpPr>
          <p:cNvPr id="41" name="Textplatzhalter 51">
            <a:extLst>
              <a:ext uri="{FF2B5EF4-FFF2-40B4-BE49-F238E27FC236}">
                <a16:creationId xmlns:a16="http://schemas.microsoft.com/office/drawing/2014/main" id="{9BE707FC-F9BC-EB42-AA65-D2F2AD08B1A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440638" y="7096808"/>
            <a:ext cx="205210" cy="195814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6000" tIns="36000" rIns="18000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43“</a:t>
            </a:r>
          </a:p>
        </p:txBody>
      </p:sp>
      <p:sp>
        <p:nvSpPr>
          <p:cNvPr id="42" name="Textplatzhalter 51">
            <a:extLst>
              <a:ext uri="{FF2B5EF4-FFF2-40B4-BE49-F238E27FC236}">
                <a16:creationId xmlns:a16="http://schemas.microsoft.com/office/drawing/2014/main" id="{5831A9CC-C095-3442-BC94-2607880384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421557" y="7341301"/>
            <a:ext cx="232436" cy="92333"/>
          </a:xfrm>
          <a:prstGeom prst="rect">
            <a:avLst/>
          </a:prstGeom>
          <a:noFill/>
        </p:spPr>
        <p:txBody>
          <a:bodyPr vert="horz" wrap="none" lIns="0" tIns="0" rIns="0" bIns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108cm</a:t>
            </a:r>
          </a:p>
        </p:txBody>
      </p:sp>
      <p:sp>
        <p:nvSpPr>
          <p:cNvPr id="43" name="Bildplatzhalter 12">
            <a:extLst>
              <a:ext uri="{FF2B5EF4-FFF2-40B4-BE49-F238E27FC236}">
                <a16:creationId xmlns:a16="http://schemas.microsoft.com/office/drawing/2014/main" id="{92FE9562-9128-1945-A4DD-BB860396F749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62601" y="9238882"/>
            <a:ext cx="651600" cy="651600"/>
          </a:xfrm>
          <a:prstGeom prst="rect">
            <a:avLst/>
          </a:prstGeom>
          <a:ln w="5080">
            <a:noFill/>
          </a:ln>
        </p:spPr>
        <p:txBody>
          <a:bodyPr vert="horz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2" name="Bildplatzhalter 16">
            <a:extLst>
              <a:ext uri="{FF2B5EF4-FFF2-40B4-BE49-F238E27FC236}">
                <a16:creationId xmlns:a16="http://schemas.microsoft.com/office/drawing/2014/main" id="{66413202-BFCA-E843-A8FA-B8F7750ED0E1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2967379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7" name="Bildplatzhalter 16">
            <a:extLst>
              <a:ext uri="{FF2B5EF4-FFF2-40B4-BE49-F238E27FC236}">
                <a16:creationId xmlns:a16="http://schemas.microsoft.com/office/drawing/2014/main" id="{5C7A6117-7669-B642-A62D-5675CC6CC7C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3587523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9" name="Bildplatzhalter 16">
            <a:extLst>
              <a:ext uri="{FF2B5EF4-FFF2-40B4-BE49-F238E27FC236}">
                <a16:creationId xmlns:a16="http://schemas.microsoft.com/office/drawing/2014/main" id="{27F4D7BC-A02D-2943-9F15-C23BC7C815DB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207667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0" name="Bildplatzhalter 16">
            <a:extLst>
              <a:ext uri="{FF2B5EF4-FFF2-40B4-BE49-F238E27FC236}">
                <a16:creationId xmlns:a16="http://schemas.microsoft.com/office/drawing/2014/main" id="{844137A7-D514-994E-B070-E69CF107C09C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4827811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2" name="Bildplatzhalter 16">
            <a:extLst>
              <a:ext uri="{FF2B5EF4-FFF2-40B4-BE49-F238E27FC236}">
                <a16:creationId xmlns:a16="http://schemas.microsoft.com/office/drawing/2014/main" id="{2A6391AC-BF1C-A44B-BB5F-C0E50C7BB118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447955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4" name="Bildplatzhalter 16">
            <a:extLst>
              <a:ext uri="{FF2B5EF4-FFF2-40B4-BE49-F238E27FC236}">
                <a16:creationId xmlns:a16="http://schemas.microsoft.com/office/drawing/2014/main" id="{F3EAAE1B-BC0A-5949-A249-94469109144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068099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5" name="Bildplatzhalter 16">
            <a:extLst>
              <a:ext uri="{FF2B5EF4-FFF2-40B4-BE49-F238E27FC236}">
                <a16:creationId xmlns:a16="http://schemas.microsoft.com/office/drawing/2014/main" id="{B319DF15-9698-4249-BC36-6348A63A5A2E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688242" y="9578818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95" name="Bildplatzhalter 16">
            <a:extLst>
              <a:ext uri="{FF2B5EF4-FFF2-40B4-BE49-F238E27FC236}">
                <a16:creationId xmlns:a16="http://schemas.microsoft.com/office/drawing/2014/main" id="{25617A81-63DB-BB4B-955D-CC3374859BF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2347235" y="9096218"/>
            <a:ext cx="514246" cy="31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6" name="Bildplatzhalter 16">
            <a:extLst>
              <a:ext uri="{FF2B5EF4-FFF2-40B4-BE49-F238E27FC236}">
                <a16:creationId xmlns:a16="http://schemas.microsoft.com/office/drawing/2014/main" id="{275C1489-7541-2640-8061-FAB363246686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2967379" y="9096218"/>
            <a:ext cx="514246" cy="31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7" name="Bildplatzhalter 16">
            <a:extLst>
              <a:ext uri="{FF2B5EF4-FFF2-40B4-BE49-F238E27FC236}">
                <a16:creationId xmlns:a16="http://schemas.microsoft.com/office/drawing/2014/main" id="{591C6557-1011-CD4E-8134-1C2083DE03B3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3587523" y="9096218"/>
            <a:ext cx="514246" cy="31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8" name="Bildplatzhalter 16">
            <a:extLst>
              <a:ext uri="{FF2B5EF4-FFF2-40B4-BE49-F238E27FC236}">
                <a16:creationId xmlns:a16="http://schemas.microsoft.com/office/drawing/2014/main" id="{B34B3270-DD8E-084C-BD2A-8895F5FCC423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207667" y="9096218"/>
            <a:ext cx="514246" cy="31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02" name="Bildplatzhalter 16">
            <a:extLst>
              <a:ext uri="{FF2B5EF4-FFF2-40B4-BE49-F238E27FC236}">
                <a16:creationId xmlns:a16="http://schemas.microsoft.com/office/drawing/2014/main" id="{CEF04492-A681-054C-B633-C2D59B3771BA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>
          <a:xfrm>
            <a:off x="4827811" y="9096218"/>
            <a:ext cx="514246" cy="3132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03" name="Bildplatzhalter 16">
            <a:extLst>
              <a:ext uri="{FF2B5EF4-FFF2-40B4-BE49-F238E27FC236}">
                <a16:creationId xmlns:a16="http://schemas.microsoft.com/office/drawing/2014/main" id="{AA202B17-A80D-7246-A679-050037B5E1CD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5447955" y="9096217"/>
            <a:ext cx="514246" cy="311664"/>
          </a:xfrm>
          <a:prstGeom prst="rect">
            <a:avLst/>
          </a:prstGeom>
        </p:spPr>
        <p:txBody>
          <a:bodyPr/>
          <a:lstStyle>
            <a:lvl1pPr>
              <a:defRPr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Bildplatzhalter 12">
            <a:extLst>
              <a:ext uri="{FF2B5EF4-FFF2-40B4-BE49-F238E27FC236}">
                <a16:creationId xmlns:a16="http://schemas.microsoft.com/office/drawing/2014/main" id="{5F2E6EF6-873A-C543-AC2E-FFBEB607891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02714" y="9238882"/>
            <a:ext cx="651600" cy="651600"/>
          </a:xfrm>
          <a:prstGeom prst="rect">
            <a:avLst/>
          </a:prstGeom>
          <a:ln w="5080">
            <a:noFill/>
          </a:ln>
        </p:spPr>
        <p:txBody>
          <a:bodyPr vert="horz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9" name="Textplatzhalter 51">
            <a:extLst>
              <a:ext uri="{FF2B5EF4-FFF2-40B4-BE49-F238E27FC236}">
                <a16:creationId xmlns:a16="http://schemas.microsoft.com/office/drawing/2014/main" id="{8B09C64E-9EA7-E64B-B3C8-AFDC0A8CC9EE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59927" y="6557703"/>
            <a:ext cx="1723496" cy="3551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90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 err="1"/>
              <a:t>Subline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5872" y="10152256"/>
            <a:ext cx="4866616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pPr lvl="0"/>
            <a:r>
              <a:rPr lang="de-DE" dirty="0"/>
              <a:t>Fußnoten für Icons - Zweizeilig</a:t>
            </a:r>
            <a:br>
              <a:rPr lang="de-DE" dirty="0"/>
            </a:br>
            <a:r>
              <a:rPr lang="de-DE" dirty="0"/>
              <a:t>(Unten ausgerichtet)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09029C9-9CA4-458C-9FD7-26A8FF5DB0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orient="horz" pos="65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chnische-Daten_Sternche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>
            <a:extLst>
              <a:ext uri="{FF2B5EF4-FFF2-40B4-BE49-F238E27FC236}">
                <a16:creationId xmlns:a16="http://schemas.microsoft.com/office/drawing/2014/main" id="{E396FE83-C38C-9C43-965C-AF6E5CE13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478" y="366074"/>
            <a:ext cx="1995167" cy="303833"/>
          </a:xfrm>
          <a:prstGeom prst="rect">
            <a:avLst/>
          </a:prstGeom>
        </p:spPr>
      </p:pic>
      <p:sp>
        <p:nvSpPr>
          <p:cNvPr id="37" name="Textplatzhalter 51">
            <a:extLst>
              <a:ext uri="{FF2B5EF4-FFF2-40B4-BE49-F238E27FC236}">
                <a16:creationId xmlns:a16="http://schemas.microsoft.com/office/drawing/2014/main" id="{5A10013B-860B-F249-806B-E9B08176172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0" y="233915"/>
            <a:ext cx="2311265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HZW2004</a:t>
            </a:r>
          </a:p>
        </p:txBody>
      </p:sp>
      <p:sp>
        <p:nvSpPr>
          <p:cNvPr id="6" name="Textplatzhalter 17">
            <a:extLst>
              <a:ext uri="{FF2B5EF4-FFF2-40B4-BE49-F238E27FC236}">
                <a16:creationId xmlns:a16="http://schemas.microsoft.com/office/drawing/2014/main" id="{8422BE13-332B-A84F-9772-06DC41A306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0994" y="8399852"/>
            <a:ext cx="6831493" cy="1778046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ts val="600"/>
              </a:lnSpc>
              <a:spcBef>
                <a:spcPts val="0"/>
              </a:spcBef>
              <a:buNone/>
              <a:defRPr sz="500" baseline="0">
                <a:solidFill>
                  <a:srgbClr val="6F6F6F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Platz für Fußnoten-Texte für die technischen Daten in der Tabelle</a:t>
            </a:r>
          </a:p>
        </p:txBody>
      </p:sp>
      <p:sp>
        <p:nvSpPr>
          <p:cNvPr id="38" name="Textplatzhalter 51">
            <a:extLst>
              <a:ext uri="{FF2B5EF4-FFF2-40B4-BE49-F238E27FC236}">
                <a16:creationId xmlns:a16="http://schemas.microsoft.com/office/drawing/2014/main" id="{B3B5F1F9-8F7A-EE43-B20A-2AAA912D785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8757" y="364506"/>
            <a:ext cx="246221" cy="286825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7" name="Textplatzhalter 30">
            <a:extLst>
              <a:ext uri="{FF2B5EF4-FFF2-40B4-BE49-F238E27FC236}">
                <a16:creationId xmlns:a16="http://schemas.microsoft.com/office/drawing/2014/main" id="{8855B874-7782-A444-A8E9-6575B47160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0995" y="10254848"/>
            <a:ext cx="4866616" cy="94065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pPr lvl="0"/>
            <a:r>
              <a:rPr lang="de-DE" dirty="0"/>
              <a:t>Technische Änderungen vorbehalten. Gewicht und Abmessungen sind ungefähre Angaben. Stand: 08 / 2020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6519" userDrawn="1">
          <p15:clr>
            <a:srgbClr val="FBAE40"/>
          </p15:clr>
        </p15:guide>
        <p15:guide id="4" orient="horz" pos="21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platzhalter 30">
            <a:extLst>
              <a:ext uri="{FF2B5EF4-FFF2-40B4-BE49-F238E27FC236}">
                <a16:creationId xmlns:a16="http://schemas.microsoft.com/office/drawing/2014/main" id="{231D409F-19E0-864F-966A-7690535BB215}"/>
              </a:ext>
            </a:extLst>
          </p:cNvPr>
          <p:cNvSpPr txBox="1">
            <a:spLocks/>
          </p:cNvSpPr>
          <p:nvPr/>
        </p:nvSpPr>
        <p:spPr>
          <a:xfrm>
            <a:off x="359927" y="6715652"/>
            <a:ext cx="1832716" cy="843239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900" b="0" i="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tabLst>
                <a:tab pos="266700" algn="l"/>
              </a:tabLst>
            </a:pPr>
            <a:r>
              <a:rPr lang="it-IT" sz="700" dirty="0">
                <a:latin typeface="Arial" panose="020B0604020202020204" pitchFamily="34" charset="0"/>
                <a:cs typeface="Arial" panose="020B0604020202020204" pitchFamily="34" charset="0"/>
              </a:rPr>
              <a:t>S-R1428E </a:t>
            </a:r>
          </a:p>
          <a:p>
            <a:pPr>
              <a:lnSpc>
                <a:spcPts val="1200"/>
              </a:lnSpc>
            </a:pPr>
            <a:r>
              <a:rPr lang="it-IT" sz="700" dirty="0">
                <a:latin typeface="Arial" panose="020B0604020202020204" pitchFamily="34" charset="0"/>
                <a:cs typeface="Arial" panose="020B0604020202020204" pitchFamily="34" charset="0"/>
              </a:rPr>
              <a:t>EAN </a:t>
            </a:r>
            <a:r>
              <a:rPr lang="it-IT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5025232942879 </a:t>
            </a:r>
          </a:p>
          <a:p>
            <a:pPr>
              <a:lnSpc>
                <a:spcPts val="1200"/>
              </a:lnSpc>
            </a:pPr>
            <a:r>
              <a:rPr lang="it-IT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Voce di tariffa doganale 90021100900</a:t>
            </a:r>
          </a:p>
          <a:p>
            <a:pPr>
              <a:lnSpc>
                <a:spcPts val="1200"/>
              </a:lnSpc>
            </a:pPr>
            <a:r>
              <a:rPr lang="it-IT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Provenienza: Cina (CN)</a:t>
            </a:r>
          </a:p>
          <a:p>
            <a:pPr>
              <a:lnSpc>
                <a:spcPts val="1200"/>
              </a:lnSpc>
            </a:pPr>
            <a:r>
              <a:rPr lang="it-IT" sz="700" dirty="0">
                <a:latin typeface="Arial" panose="020B0604020202020204" pitchFamily="34" charset="0"/>
                <a:cs typeface="Arial" panose="020B0604020202020204" pitchFamily="34" charset="0"/>
              </a:rPr>
              <a:t>Dimensioni confezione: n/d</a:t>
            </a:r>
          </a:p>
        </p:txBody>
      </p:sp>
      <p:sp>
        <p:nvSpPr>
          <p:cNvPr id="37" name="Textplatzhalter 51">
            <a:extLst>
              <a:ext uri="{FF2B5EF4-FFF2-40B4-BE49-F238E27FC236}">
                <a16:creationId xmlns:a16="http://schemas.microsoft.com/office/drawing/2014/main" id="{5C60A7D1-CC73-D64F-AC21-A70435DAE221}"/>
              </a:ext>
            </a:extLst>
          </p:cNvPr>
          <p:cNvSpPr txBox="1">
            <a:spLocks/>
          </p:cNvSpPr>
          <p:nvPr/>
        </p:nvSpPr>
        <p:spPr>
          <a:xfrm>
            <a:off x="180000" y="4141264"/>
            <a:ext cx="4115775" cy="1091032"/>
          </a:xfrm>
          <a:prstGeom prst="rect">
            <a:avLst/>
          </a:prstGeom>
          <a:solidFill>
            <a:srgbClr val="000000">
              <a:alpha val="20000"/>
            </a:srgbClr>
          </a:solidFill>
        </p:spPr>
        <p:txBody>
          <a:bodyPr vert="horz" wrap="square" lIns="144000" tIns="144000" rIns="180000" bIns="144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260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Obiettivo zoom grandangolare compatto</a:t>
            </a:r>
          </a:p>
        </p:txBody>
      </p:sp>
      <p:sp>
        <p:nvSpPr>
          <p:cNvPr id="43" name="Textplatzhalter 30">
            <a:extLst>
              <a:ext uri="{FF2B5EF4-FFF2-40B4-BE49-F238E27FC236}">
                <a16:creationId xmlns:a16="http://schemas.microsoft.com/office/drawing/2014/main" id="{CD629714-1D10-C24D-B2F8-D8E4D9352FBC}"/>
              </a:ext>
            </a:extLst>
          </p:cNvPr>
          <p:cNvSpPr txBox="1">
            <a:spLocks/>
          </p:cNvSpPr>
          <p:nvPr/>
        </p:nvSpPr>
        <p:spPr>
          <a:xfrm>
            <a:off x="359927" y="6218212"/>
            <a:ext cx="1723496" cy="3551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900" b="0" i="0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Obiettivo zoom grandangolare Lumix S</a:t>
            </a:r>
          </a:p>
          <a:p>
            <a:r>
              <a:rPr lang="it-IT"/>
              <a:t>14-28 mm / F4-5.6 MACRO</a:t>
            </a:r>
          </a:p>
        </p:txBody>
      </p:sp>
      <p:sp>
        <p:nvSpPr>
          <p:cNvPr id="56" name="Textplatzhalter 4">
            <a:extLst>
              <a:ext uri="{FF2B5EF4-FFF2-40B4-BE49-F238E27FC236}">
                <a16:creationId xmlns:a16="http://schemas.microsoft.com/office/drawing/2014/main" id="{483C2A11-9510-CB41-8FAB-090618FC8A31}"/>
              </a:ext>
            </a:extLst>
          </p:cNvPr>
          <p:cNvSpPr txBox="1">
            <a:spLocks/>
          </p:cNvSpPr>
          <p:nvPr/>
        </p:nvSpPr>
        <p:spPr>
          <a:xfrm>
            <a:off x="0" y="5480651"/>
            <a:ext cx="2237887" cy="534368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324000" tIns="36000" rIns="251999" bIns="36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3000" kern="1200" spc="0" baseline="0">
                <a:solidFill>
                  <a:schemeClr val="bg1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R1428E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83CA892-D879-FB4D-ABBB-D1A0581FFD02}"/>
              </a:ext>
            </a:extLst>
          </p:cNvPr>
          <p:cNvSpPr/>
          <p:nvPr/>
        </p:nvSpPr>
        <p:spPr>
          <a:xfrm>
            <a:off x="0" y="4140215"/>
            <a:ext cx="180000" cy="1090800"/>
          </a:xfrm>
          <a:prstGeom prst="rect">
            <a:avLst/>
          </a:prstGeom>
          <a:solidFill>
            <a:srgbClr val="A500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platzhalter 30">
            <a:extLst>
              <a:ext uri="{FF2B5EF4-FFF2-40B4-BE49-F238E27FC236}">
                <a16:creationId xmlns:a16="http://schemas.microsoft.com/office/drawing/2014/main" id="{5DED6123-5A45-B644-B56F-ABF1D25A7617}"/>
              </a:ext>
            </a:extLst>
          </p:cNvPr>
          <p:cNvSpPr txBox="1">
            <a:spLocks/>
          </p:cNvSpPr>
          <p:nvPr/>
        </p:nvSpPr>
        <p:spPr>
          <a:xfrm>
            <a:off x="359926" y="8958648"/>
            <a:ext cx="1832716" cy="45312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900" b="0" i="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9F2EE422-9B8A-E945-82E6-E56DF016D1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858" y="9735103"/>
            <a:ext cx="1567850" cy="305598"/>
          </a:xfrm>
          <a:prstGeom prst="rect">
            <a:avLst/>
          </a:prstGeom>
        </p:spPr>
      </p:pic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72FB6834-E4A4-0245-AEC2-FBF7233BD4BB}"/>
              </a:ext>
            </a:extLst>
          </p:cNvPr>
          <p:cNvSpPr txBox="1">
            <a:spLocks/>
          </p:cNvSpPr>
          <p:nvPr/>
        </p:nvSpPr>
        <p:spPr>
          <a:xfrm>
            <a:off x="2468880" y="5461329"/>
            <a:ext cx="4734192" cy="250864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900" b="0" i="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400"/>
              </a:lnSpc>
            </a:pP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LUMIX S 14-28 mm F4-5.6 MACRO è un obiettivo zoom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ultragrandangolare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conveniente, ideale per ritratti espressivi, ma anche per catturare per intero paesaggi ed elementi architettonici. A questo si aggiunge una funzione macro con una distanza minima di messa a fuoco ridotta per dettagli suggestivi. </a:t>
            </a:r>
          </a:p>
          <a:p>
            <a:pPr algn="just">
              <a:lnSpc>
                <a:spcPts val="1400"/>
              </a:lnSpc>
            </a:pP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Nonostante le dimensioni compatte e un peso contenuto (ca. 345 g), questo obiettivo offre una funzione macro da 0,25x (a 14 mm) a 0,5x (a 28 mm). Inoltre, la distanza minima di messa a fuoco di soli 15 centimetri su tutto lo zoom permette di catturare immagini da vicino con uno splendido effetto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Bokeh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ts val="1400"/>
              </a:lnSpc>
            </a:pP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LUMIX S 14-28 mm F4-5.6 MACRO mette a fuoco in modo rapido e silenzioso e interagisce fluidamente con il sistema AF ad alta precisione della fotocamera. Altre caratteristiche sono riprese video eccellenti e funzionalità professionali come una gestione dell’otturatore a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microincrementi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variare delicatamente l’esposizione e un meccanismo che sopprime l’effetto chiamato “focus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breathing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just">
              <a:lnSpc>
                <a:spcPts val="1400"/>
              </a:lnSpc>
            </a:pP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alla sua struttura resistente e protetta contro polveri e schizzi, questo zoom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ultragrandangolare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adatta anche all’utilizzo in condizioni estreme. </a:t>
            </a:r>
          </a:p>
        </p:txBody>
      </p:sp>
      <p:sp>
        <p:nvSpPr>
          <p:cNvPr id="33" name="Textplatzhalter 2">
            <a:extLst>
              <a:ext uri="{FF2B5EF4-FFF2-40B4-BE49-F238E27FC236}">
                <a16:creationId xmlns:a16="http://schemas.microsoft.com/office/drawing/2014/main" id="{52963904-2A25-914A-961D-17CA82B0773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68732" y="8093467"/>
            <a:ext cx="4811634" cy="1486522"/>
          </a:xfrm>
        </p:spPr>
        <p:txBody>
          <a:bodyPr/>
          <a:lstStyle/>
          <a:p>
            <a:pPr>
              <a:lnSpc>
                <a:spcPts val="1900"/>
              </a:lnSpc>
            </a:pPr>
            <a:r>
              <a:rPr lang="it-IT" sz="750" b="1">
                <a:solidFill>
                  <a:schemeClr val="tx1"/>
                </a:solidFill>
              </a:rPr>
              <a:t>Zoom grandangolare – </a:t>
            </a:r>
            <a:r>
              <a:rPr lang="it-IT" sz="750">
                <a:solidFill>
                  <a:schemeClr val="tx1"/>
                </a:solidFill>
              </a:rPr>
              <a:t>impiego versatile per ritratti, paesaggi e architettura.</a:t>
            </a:r>
          </a:p>
          <a:p>
            <a:pPr>
              <a:lnSpc>
                <a:spcPts val="1900"/>
              </a:lnSpc>
            </a:pPr>
            <a:r>
              <a:rPr lang="it-IT" sz="750" b="1">
                <a:solidFill>
                  <a:schemeClr val="tx1"/>
                </a:solidFill>
              </a:rPr>
              <a:t>Funzione macro – </a:t>
            </a:r>
            <a:r>
              <a:rPr lang="it-IT" sz="750">
                <a:solidFill>
                  <a:schemeClr val="tx1"/>
                </a:solidFill>
              </a:rPr>
              <a:t>distanza minima di messa a fuoco di soli 15 centimetri su tutto lo zoom per fotografare da vicino.</a:t>
            </a:r>
          </a:p>
          <a:p>
            <a:pPr>
              <a:lnSpc>
                <a:spcPts val="1900"/>
              </a:lnSpc>
            </a:pPr>
            <a:r>
              <a:rPr lang="it-IT" sz="750" b="1">
                <a:solidFill>
                  <a:schemeClr val="tx1"/>
                </a:solidFill>
              </a:rPr>
              <a:t>Qualità elevata – </a:t>
            </a:r>
            <a:r>
              <a:rPr lang="it-IT" sz="750">
                <a:solidFill>
                  <a:schemeClr val="tx1"/>
                </a:solidFill>
              </a:rPr>
              <a:t>risoluzione elevata nell’area a fuoco e Bokeh di qualità nella parte in secondo piano.</a:t>
            </a:r>
          </a:p>
          <a:p>
            <a:pPr>
              <a:lnSpc>
                <a:spcPts val="1900"/>
              </a:lnSpc>
            </a:pPr>
            <a:r>
              <a:rPr lang="it-IT" sz="750" b="1">
                <a:solidFill>
                  <a:schemeClr val="tx1"/>
                </a:solidFill>
              </a:rPr>
              <a:t>Riprese video di prima qualità </a:t>
            </a:r>
            <a:r>
              <a:rPr lang="it-IT" sz="750">
                <a:solidFill>
                  <a:schemeClr val="tx1"/>
                </a:solidFill>
              </a:rPr>
              <a:t>– autofocus silenzioso e Focus Breathing ridotto al minimo.</a:t>
            </a:r>
          </a:p>
          <a:p>
            <a:pPr>
              <a:lnSpc>
                <a:spcPts val="1900"/>
              </a:lnSpc>
            </a:pPr>
            <a:r>
              <a:rPr lang="it-IT" sz="750" b="1">
                <a:solidFill>
                  <a:schemeClr val="tx1"/>
                </a:solidFill>
              </a:rPr>
              <a:t>Resistenza – </a:t>
            </a:r>
            <a:r>
              <a:rPr lang="it-IT" sz="750">
                <a:solidFill>
                  <a:schemeClr val="tx1"/>
                </a:solidFill>
              </a:rPr>
              <a:t>alla polvere, agli schizzi d’acqua e al freddo. </a:t>
            </a:r>
          </a:p>
          <a:p>
            <a:pPr>
              <a:lnSpc>
                <a:spcPts val="1900"/>
              </a:lnSpc>
            </a:pPr>
            <a:r>
              <a:rPr lang="it-IT" sz="750" b="1">
                <a:solidFill>
                  <a:schemeClr val="tx1"/>
                </a:solidFill>
              </a:rPr>
              <a:t>Compatto e leggero</a:t>
            </a:r>
            <a:r>
              <a:rPr lang="it-IT" sz="750">
                <a:solidFill>
                  <a:schemeClr val="tx1"/>
                </a:solidFill>
              </a:rPr>
              <a:t> – lungo soltanto 9 cm per 345 g di peso.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19DCC3D-D745-4FC9-B513-B863096772B8}"/>
              </a:ext>
            </a:extLst>
          </p:cNvPr>
          <p:cNvSpPr/>
          <p:nvPr/>
        </p:nvSpPr>
        <p:spPr>
          <a:xfrm>
            <a:off x="5135599" y="912340"/>
            <a:ext cx="2053601" cy="135189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B1052F2-A464-4E53-B692-53B1EA2846D7}"/>
              </a:ext>
            </a:extLst>
          </p:cNvPr>
          <p:cNvSpPr/>
          <p:nvPr/>
        </p:nvSpPr>
        <p:spPr>
          <a:xfrm>
            <a:off x="5141648" y="2402990"/>
            <a:ext cx="2053601" cy="135189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86FA459-7B4C-4411-9BE0-3E57867845B6}"/>
              </a:ext>
            </a:extLst>
          </p:cNvPr>
          <p:cNvSpPr/>
          <p:nvPr/>
        </p:nvSpPr>
        <p:spPr>
          <a:xfrm>
            <a:off x="5135599" y="3897213"/>
            <a:ext cx="2053601" cy="135189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Picture 70">
            <a:extLst>
              <a:ext uri="{FF2B5EF4-FFF2-40B4-BE49-F238E27FC236}">
                <a16:creationId xmlns:a16="http://schemas.microsoft.com/office/drawing/2014/main" id="{D1DFBAB9-B264-CD75-D624-A2129406D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6644175" y="9734074"/>
            <a:ext cx="378952" cy="31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91">
            <a:extLst>
              <a:ext uri="{FF2B5EF4-FFF2-40B4-BE49-F238E27FC236}">
                <a16:creationId xmlns:a16="http://schemas.microsoft.com/office/drawing/2014/main" id="{1BDBF9FC-C6DD-066F-FC9F-95898271DE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6446" y="9738902"/>
            <a:ext cx="884184" cy="276608"/>
          </a:xfrm>
          <a:prstGeom prst="rect">
            <a:avLst/>
          </a:prstGeom>
        </p:spPr>
      </p:pic>
      <p:pic>
        <p:nvPicPr>
          <p:cNvPr id="9" name="Grafik 8" descr="Ein Bild, das Elektronik, schwarz, Kamera, dunkel enthält.&#10;&#10;Automatisch generierte Beschreibung">
            <a:extLst>
              <a:ext uri="{FF2B5EF4-FFF2-40B4-BE49-F238E27FC236}">
                <a16:creationId xmlns:a16="http://schemas.microsoft.com/office/drawing/2014/main" id="{CD595B80-C08F-02BA-393C-FC82BB3F0D2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836" t="10224" r="15542" b="12861"/>
          <a:stretch/>
        </p:blipFill>
        <p:spPr>
          <a:xfrm rot="5400000">
            <a:off x="1403811" y="1155650"/>
            <a:ext cx="3023497" cy="2541346"/>
          </a:xfrm>
          <a:prstGeom prst="rect">
            <a:avLst/>
          </a:prstGeom>
        </p:spPr>
      </p:pic>
      <p:pic>
        <p:nvPicPr>
          <p:cNvPr id="13" name="Grafik 12" descr="Ein Bild, das Licht enthält.&#10;&#10;Automatisch generierte Beschreibung">
            <a:extLst>
              <a:ext uri="{FF2B5EF4-FFF2-40B4-BE49-F238E27FC236}">
                <a16:creationId xmlns:a16="http://schemas.microsoft.com/office/drawing/2014/main" id="{6284FF45-E6E1-CB21-C39F-7AB31AEC788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237" t="14825" r="7513" b="19831"/>
          <a:stretch/>
        </p:blipFill>
        <p:spPr>
          <a:xfrm>
            <a:off x="5141648" y="2402989"/>
            <a:ext cx="2047551" cy="1351897"/>
          </a:xfrm>
          <a:prstGeom prst="rect">
            <a:avLst/>
          </a:prstGeom>
        </p:spPr>
      </p:pic>
      <p:pic>
        <p:nvPicPr>
          <p:cNvPr id="15" name="Grafik 14" descr="Ein Bild, das Elektronik, drinnen, schwarz, Kamera enthält.&#10;&#10;Automatisch generierte Beschreibung">
            <a:extLst>
              <a:ext uri="{FF2B5EF4-FFF2-40B4-BE49-F238E27FC236}">
                <a16:creationId xmlns:a16="http://schemas.microsoft.com/office/drawing/2014/main" id="{829E946A-5BE2-12C4-0E4E-0353EC21DA3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9924" y="938614"/>
            <a:ext cx="1727919" cy="1295777"/>
          </a:xfrm>
          <a:prstGeom prst="rect">
            <a:avLst/>
          </a:prstGeom>
        </p:spPr>
      </p:pic>
      <p:pic>
        <p:nvPicPr>
          <p:cNvPr id="17" name="Grafik 16" descr="Ein Bild, das drinnen enthält.&#10;&#10;Automatisch generierte Beschreibung">
            <a:extLst>
              <a:ext uri="{FF2B5EF4-FFF2-40B4-BE49-F238E27FC236}">
                <a16:creationId xmlns:a16="http://schemas.microsoft.com/office/drawing/2014/main" id="{AB876C4A-E64B-1292-CF6E-79DBF3482C8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703" r="8605"/>
          <a:stretch/>
        </p:blipFill>
        <p:spPr>
          <a:xfrm>
            <a:off x="5141648" y="4002969"/>
            <a:ext cx="2047551" cy="110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9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BEA424-721E-6745-AAC8-A0FD3123CB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995" y="10152256"/>
            <a:ext cx="4866616" cy="196657"/>
          </a:xfrm>
        </p:spPr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Con riserva di modifiche tecniche. Il peso e le dimensioni sono dati indicativi. Aggiornato a: </a:t>
            </a:r>
            <a:r>
              <a:rPr lang="it-IT"/>
              <a:t>01 </a:t>
            </a:r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/ 2023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15BF9894-FC9C-DD48-9AD9-F8E4921DA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11904"/>
              </p:ext>
            </p:extLst>
          </p:nvPr>
        </p:nvGraphicFramePr>
        <p:xfrm>
          <a:off x="157075" y="1439594"/>
          <a:ext cx="7148600" cy="2714128"/>
        </p:xfrm>
        <a:graphic>
          <a:graphicData uri="http://schemas.openxmlformats.org/drawingml/2006/table">
            <a:tbl>
              <a:tblPr/>
              <a:tblGrid>
                <a:gridCol w="2548958">
                  <a:extLst>
                    <a:ext uri="{9D8B030D-6E8A-4147-A177-3AD203B41FA5}">
                      <a16:colId xmlns:a16="http://schemas.microsoft.com/office/drawing/2014/main" val="4201268351"/>
                    </a:ext>
                  </a:extLst>
                </a:gridCol>
                <a:gridCol w="4599642">
                  <a:extLst>
                    <a:ext uri="{9D8B030D-6E8A-4147-A177-3AD203B41FA5}">
                      <a16:colId xmlns:a16="http://schemas.microsoft.com/office/drawing/2014/main" val="2741484666"/>
                    </a:ext>
                  </a:extLst>
                </a:gridCol>
              </a:tblGrid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COMPATIBILITÀ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L-Mount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726248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D1D4DB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LUNGHEZZA FOCALE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D1D4DB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14-28 mm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908119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APERTURA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F4.0 (grandangolo) - 5.6 (teleobiettivo)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411333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APERTURA MINIMA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F22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55632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ANGOLO DI VISIONE DIAGONALE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114° (grandangolo) - 75° (teleobiettivo)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29943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TIPO DI DIAFRAMMA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lamelle / con apertura circolare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26979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DISTANZA MINIMA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 m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016937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SCALA DELL’IMMAGINE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0,5x (a 28 mm)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337133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STRUTTURA DELL’OBIETTIVO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elementi in 10 gruppi (3 lenti asf., 1 ED asf., 1 UHR, 3 ED)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074896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PROTEZIONE CONTRO POLVERE/FREDDO/SCHIZZI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Sì</a:t>
                      </a:r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Sì / Sì (da -10 </a:t>
                      </a:r>
                      <a:r>
                        <a:rPr lang="it-IT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</a:t>
                      </a:r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 </a:t>
                      </a:r>
                      <a:r>
                        <a:rPr lang="it-IT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°C)​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1353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DIAMETRO DEL FILTRO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mm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34145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DIMENSIONI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× 84 mm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258092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PESO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circa 345 g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9405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ACCESSORI STANDARD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Coperchio anteriore e posteriore, paraluce</a:t>
                      </a:r>
                    </a:p>
                  </a:txBody>
                  <a:tcPr marL="14400" marR="5670" marT="14400" marB="72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305643"/>
                  </a:ext>
                </a:extLst>
              </a:tr>
            </a:tbl>
          </a:graphicData>
        </a:graphic>
      </p:graphicFrame>
      <p:sp>
        <p:nvSpPr>
          <p:cNvPr id="9" name="Textplatzhalter 4">
            <a:extLst>
              <a:ext uri="{FF2B5EF4-FFF2-40B4-BE49-F238E27FC236}">
                <a16:creationId xmlns:a16="http://schemas.microsoft.com/office/drawing/2014/main" id="{D6268531-50D3-4508-BDF3-C20EE05F4718}"/>
              </a:ext>
            </a:extLst>
          </p:cNvPr>
          <p:cNvSpPr txBox="1">
            <a:spLocks/>
          </p:cNvSpPr>
          <p:nvPr/>
        </p:nvSpPr>
        <p:spPr>
          <a:xfrm>
            <a:off x="0" y="233698"/>
            <a:ext cx="2352943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3000" kern="1200" spc="0" baseline="0">
                <a:solidFill>
                  <a:schemeClr val="bg1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S-R1428E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EDA908E-57EE-2B87-43E4-D1E1AA00CBEC}"/>
              </a:ext>
            </a:extLst>
          </p:cNvPr>
          <p:cNvSpPr txBox="1"/>
          <p:nvPr/>
        </p:nvSpPr>
        <p:spPr>
          <a:xfrm>
            <a:off x="157075" y="4099793"/>
            <a:ext cx="54531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>
                <a:latin typeface="Arial" panose="020B0604020202020204" pitchFamily="34" charset="0"/>
                <a:cs typeface="Arial" panose="020B0604020202020204" pitchFamily="34" charset="0"/>
              </a:rPr>
              <a:t>Per ulteriori informazioni: www.panasonic.ch</a:t>
            </a:r>
          </a:p>
        </p:txBody>
      </p:sp>
    </p:spTree>
    <p:extLst>
      <p:ext uri="{BB962C8B-B14F-4D97-AF65-F5344CB8AC3E}">
        <p14:creationId xmlns:p14="http://schemas.microsoft.com/office/powerpoint/2010/main" val="135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Benutzerdefiniert</PresentationFormat>
  <Paragraphs>51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DINPro-CondMedium</vt:lpstr>
      <vt:lpstr>DINPro-CondRegular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2023-01-06T12:49:36Z</dcterms:created>
  <dcterms:modified xsi:type="dcterms:W3CDTF">2023-01-06T12:51:51Z</dcterms:modified>
</cp:coreProperties>
</file>