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91" r:id="rId3"/>
  </p:sldIdLst>
  <p:sldSz cx="7562850" cy="10688638"/>
  <p:notesSz cx="7099300" cy="10234613"/>
  <p:defaultTextStyle>
    <a:defPPr>
      <a:defRPr lang="de-DE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9" pos="227" userDrawn="1">
          <p15:clr>
            <a:srgbClr val="A4A3A4"/>
          </p15:clr>
        </p15:guide>
        <p15:guide id="20" pos="4537" userDrawn="1">
          <p15:clr>
            <a:srgbClr val="A4A3A4"/>
          </p15:clr>
        </p15:guide>
        <p15:guide id="21" orient="horz" pos="6519" userDrawn="1">
          <p15:clr>
            <a:srgbClr val="A4A3A4"/>
          </p15:clr>
        </p15:guide>
        <p15:guide id="22" orient="horz" pos="2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4DB"/>
    <a:srgbClr val="1F497D"/>
    <a:srgbClr val="6F6F6F"/>
    <a:srgbClr val="D8117D"/>
    <a:srgbClr val="FFFFFF"/>
    <a:srgbClr val="6B8B8D"/>
    <a:srgbClr val="141414"/>
    <a:srgbClr val="EBECF0"/>
    <a:srgbClr val="546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59"/>
    <p:restoredTop sz="96254" autoAdjust="0"/>
  </p:normalViewPr>
  <p:slideViewPr>
    <p:cSldViewPr snapToGrid="0" snapToObjects="1" showGuides="1">
      <p:cViewPr>
        <p:scale>
          <a:sx n="100" d="100"/>
          <a:sy n="100" d="100"/>
        </p:scale>
        <p:origin x="222" y="-1902"/>
      </p:cViewPr>
      <p:guideLst>
        <p:guide pos="227"/>
        <p:guide pos="4537"/>
        <p:guide orient="horz" pos="6519"/>
        <p:guide orient="horz" pos="2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39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05C9AF4-8284-4120-B0E4-2AC9B7CAF8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08AC0-48B7-4694-A7AC-4BB3752D26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E3040-F86B-4F55-9DA0-FF9206694D9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BFA8D6-6C48-4970-A1B0-B3D1E34B4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731F20-B74A-447D-8008-18589F5515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BDF44-D09E-49DC-9272-455AF732B6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9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1DBEC5F-5116-44C1-A35C-1123DE7A92B1}" type="datetimeFigureOut">
              <a:rPr lang="de-DE" smtClean="0"/>
              <a:pPr/>
              <a:t>16.03.2023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2E5D356-935C-4C87-9F33-6FA95C72781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5D356-935C-4C87-9F33-6FA95C727815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81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Vorderseite-Produk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3" name="Textplatzhalter 30">
            <a:extLst>
              <a:ext uri="{FF2B5EF4-FFF2-40B4-BE49-F238E27FC236}">
                <a16:creationId xmlns:a16="http://schemas.microsoft.com/office/drawing/2014/main" id="{21B6322F-A2D8-1F41-B06D-42620F891CC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360357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75“ (189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1234567890750 | UVP 1.275,00 €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0000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65“ (164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8950" y="7563494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55“ (139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5" name="Textplatzhalter 30">
            <a:extLst>
              <a:ext uri="{FF2B5EF4-FFF2-40B4-BE49-F238E27FC236}">
                <a16:creationId xmlns:a16="http://schemas.microsoft.com/office/drawing/2014/main" id="{96656185-BF97-BB4F-ABC9-789EFFD6D46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361138" y="8040906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49“ (123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1234567890490 | UVP 1.249,00 €</a:t>
            </a:r>
          </a:p>
        </p:txBody>
      </p:sp>
      <p:sp>
        <p:nvSpPr>
          <p:cNvPr id="106" name="Textplatzhalter 30">
            <a:extLst>
              <a:ext uri="{FF2B5EF4-FFF2-40B4-BE49-F238E27FC236}">
                <a16:creationId xmlns:a16="http://schemas.microsoft.com/office/drawing/2014/main" id="{9A140FED-BF75-9847-8213-93976F673D68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8340" y="8514873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 | 43“ (108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1234567890430 | UVP 1.243,00 €</a:t>
            </a:r>
          </a:p>
        </p:txBody>
      </p:sp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615600" y="1026000"/>
            <a:ext cx="4075200" cy="286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4B58801C-0CB9-9F42-800F-403830C3B11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910800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199066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r>
              <a:rPr lang="de-DE" dirty="0"/>
              <a:t>HF420B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5" name="Bildplatzhalter 12">
            <a:extLst>
              <a:ext uri="{FF2B5EF4-FFF2-40B4-BE49-F238E27FC236}">
                <a16:creationId xmlns:a16="http://schemas.microsoft.com/office/drawing/2014/main" id="{7CA874D3-C44A-324E-990C-54FBB65A824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5137200" y="237262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8" name="Bildplatzhalter 12">
            <a:extLst>
              <a:ext uri="{FF2B5EF4-FFF2-40B4-BE49-F238E27FC236}">
                <a16:creationId xmlns:a16="http://schemas.microsoft.com/office/drawing/2014/main" id="{AFCECB6B-EA1F-084E-8F1D-CDE862B6F271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403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7B1AE8E4-7F47-7E43-9736-06B564A4E884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orient="horz" pos="65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Vorderseite-Imag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0" y="1036800"/>
            <a:ext cx="7560000" cy="4197600"/>
          </a:xfrm>
          <a:prstGeom prst="rect">
            <a:avLst/>
          </a:prstGeom>
          <a:ln w="5080">
            <a:noFill/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3" name="Textplatzhalter 30">
            <a:extLst>
              <a:ext uri="{FF2B5EF4-FFF2-40B4-BE49-F238E27FC236}">
                <a16:creationId xmlns:a16="http://schemas.microsoft.com/office/drawing/2014/main" id="{21B6322F-A2D8-1F41-B06D-42620F891CC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360357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75“ (189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1234567890750 | UVP 1.275,00 €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60000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65“ (164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8950" y="7563494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55“ (139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5" name="Textplatzhalter 30">
            <a:extLst>
              <a:ext uri="{FF2B5EF4-FFF2-40B4-BE49-F238E27FC236}">
                <a16:creationId xmlns:a16="http://schemas.microsoft.com/office/drawing/2014/main" id="{96656185-BF97-BB4F-ABC9-789EFFD6D46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361138" y="8040906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49“ (123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1234567890490 | UVP 1.249,00 €</a:t>
            </a:r>
          </a:p>
        </p:txBody>
      </p:sp>
      <p:sp>
        <p:nvSpPr>
          <p:cNvPr id="106" name="Textplatzhalter 30">
            <a:extLst>
              <a:ext uri="{FF2B5EF4-FFF2-40B4-BE49-F238E27FC236}">
                <a16:creationId xmlns:a16="http://schemas.microsoft.com/office/drawing/2014/main" id="{9A140FED-BF75-9847-8213-93976F673D68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8340" y="8514873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	ARTIKELNUMMER | 43“ (108 cm)</a:t>
            </a: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1234567890430 | UVP 1.243,00 €</a:t>
            </a:r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199066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r>
              <a:rPr lang="de-DE" dirty="0"/>
              <a:t>HF420B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1" name="Bildplatzhalter 12">
            <a:extLst>
              <a:ext uri="{FF2B5EF4-FFF2-40B4-BE49-F238E27FC236}">
                <a16:creationId xmlns:a16="http://schemas.microsoft.com/office/drawing/2014/main" id="{21BDABFD-A6AA-7144-861B-41BC2285154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1040400"/>
            <a:ext cx="2052000" cy="270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3" name="Bildplatzhalter 12">
            <a:extLst>
              <a:ext uri="{FF2B5EF4-FFF2-40B4-BE49-F238E27FC236}">
                <a16:creationId xmlns:a16="http://schemas.microsoft.com/office/drawing/2014/main" id="{93EB6808-78A5-9748-87B3-96AB3ACAE51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784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0007FB7A-5C5C-9645-9CA6-B0D3B6A08A66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45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orient="horz" pos="651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eckseite-technische-Inform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>
            <a:extLst>
              <a:ext uri="{FF2B5EF4-FFF2-40B4-BE49-F238E27FC236}">
                <a16:creationId xmlns:a16="http://schemas.microsoft.com/office/drawing/2014/main" id="{E396FE83-C38C-9C43-965C-AF6E5CE13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478" y="366074"/>
            <a:ext cx="1995167" cy="303833"/>
          </a:xfrm>
          <a:prstGeom prst="rect">
            <a:avLst/>
          </a:prstGeom>
        </p:spPr>
      </p:pic>
      <p:sp>
        <p:nvSpPr>
          <p:cNvPr id="17" name="Textplatzhalter 51">
            <a:extLst>
              <a:ext uri="{FF2B5EF4-FFF2-40B4-BE49-F238E27FC236}">
                <a16:creationId xmlns:a16="http://schemas.microsoft.com/office/drawing/2014/main" id="{12CF858D-EB15-7F4A-AD1A-E2591918D3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2340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sp>
        <p:nvSpPr>
          <p:cNvPr id="18" name="Textplatzhalter 51">
            <a:extLst>
              <a:ext uri="{FF2B5EF4-FFF2-40B4-BE49-F238E27FC236}">
                <a16:creationId xmlns:a16="http://schemas.microsoft.com/office/drawing/2014/main" id="{1BC7AE68-7FC2-8D42-A614-024700BF2B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98757" y="316800"/>
            <a:ext cx="122400" cy="345600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5C289FE0-D2A0-1B49-9D76-6F24543B9D9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0995" y="8746437"/>
            <a:ext cx="6831943" cy="1136211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600"/>
              </a:lnSpc>
              <a:spcBef>
                <a:spcPts val="0"/>
              </a:spcBef>
              <a:buNone/>
              <a:defRPr sz="500">
                <a:solidFill>
                  <a:srgbClr val="6F6F6F"/>
                </a:solidFill>
              </a:defRPr>
            </a:lvl1pPr>
          </a:lstStyle>
          <a:p>
            <a:r>
              <a:rPr lang="de-DE" dirty="0" err="1">
                <a:latin typeface="Arial Narrow" panose="020B0606020202030204" pitchFamily="34" charset="0"/>
              </a:rPr>
              <a:t>Fussnoten</a:t>
            </a:r>
            <a:endParaRPr lang="de-DE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2511166A-BE0B-AC4E-A9AE-7C0345D38C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0995" y="10152000"/>
            <a:ext cx="4866616" cy="203133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>
              <a:buNone/>
              <a:defRPr sz="600"/>
            </a:lvl1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Weitere Infos unter: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www.panasonic.de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Technische Änderungen vorbehalten. Gewicht und Abmessungen sind ungefähre Angaben. Stand: 10 / 2020</a:t>
            </a:r>
          </a:p>
        </p:txBody>
      </p:sp>
    </p:spTree>
    <p:extLst>
      <p:ext uri="{BB962C8B-B14F-4D97-AF65-F5344CB8AC3E}">
        <p14:creationId xmlns:p14="http://schemas.microsoft.com/office/powerpoint/2010/main" val="3957391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6519">
          <p15:clr>
            <a:srgbClr val="FBAE40"/>
          </p15:clr>
        </p15:guide>
        <p15:guide id="4" orient="horz" pos="2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90B1DAC4-3ED4-8040-8DA8-44D28BD2317B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2469599" y="6488937"/>
            <a:ext cx="4732889" cy="1940400"/>
          </a:xfrm>
        </p:spPr>
        <p:txBody>
          <a:bodyPr/>
          <a:lstStyle/>
          <a:p>
            <a:r>
              <a:rPr lang="it-IT" sz="800">
                <a:solidFill>
                  <a:schemeClr val="tx1"/>
                </a:solidFill>
              </a:rPr>
              <a:t>Impianto compatto di alta qualità a 80 Watt (RMS)</a:t>
            </a:r>
          </a:p>
          <a:p>
            <a:r>
              <a:rPr lang="it-IT" sz="800">
                <a:solidFill>
                  <a:schemeClr val="tx1"/>
                </a:solidFill>
              </a:rPr>
              <a:t>Riproduzione della musica tramite bluetooth</a:t>
            </a:r>
          </a:p>
          <a:p>
            <a:r>
              <a:rPr lang="it-IT" sz="800">
                <a:solidFill>
                  <a:schemeClr val="tx1"/>
                </a:solidFill>
              </a:rPr>
              <a:t>Ampia scelta di programmi grazie alla radio digitale e VHF</a:t>
            </a:r>
          </a:p>
          <a:p>
            <a:r>
              <a:rPr lang="it-IT" sz="800">
                <a:solidFill>
                  <a:schemeClr val="tx1"/>
                </a:solidFill>
              </a:rPr>
              <a:t>Ampia varietà multimediale grazie al lettore CD e agli ingressi USB e AUX</a:t>
            </a:r>
          </a:p>
          <a:p>
            <a:r>
              <a:rPr lang="it-IT" sz="800">
                <a:solidFill>
                  <a:schemeClr val="tx1"/>
                </a:solidFill>
              </a:rPr>
              <a:t>Impostazione del suono tramite regolatori dei bassi/degli alti dedicati</a:t>
            </a:r>
          </a:p>
          <a:p>
            <a:r>
              <a:rPr lang="it-IT" sz="800">
                <a:solidFill>
                  <a:schemeClr val="tx1"/>
                </a:solidFill>
              </a:rPr>
              <a:t>Funzione di rimasterizzazione bluetooth / MP3 a garanzia di una migliore qualità del suono  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D9EB29D1-81D8-1B49-A729-1A97C9EF99B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502751" y="5362967"/>
            <a:ext cx="4734000" cy="954000"/>
          </a:xfrm>
        </p:spPr>
        <p:txBody>
          <a:bodyPr/>
          <a:lstStyle/>
          <a:p>
            <a:r>
              <a:rPr lang="it-IT" sz="800"/>
              <a:t>L’elegante impianto compatto SC-PM704 conquista grazie al design sobrio, alla pregiata lavorazione e alle numerose funzioni. Goditi tutto il piacere della musica tramite CD, radio DAB+ /FM o da chiavetta USB. Ascolta i tuoi brani preferiti, podcast o la radio Internet da smartphone o tablet in modalità bluetooth. Gli 80 Watt di potenza e i regolatori dedicati per l’impostazione del suono assicurano un sound perfetto tramite gli altoparlanti bass reflex a 2 vie.</a:t>
            </a: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FE639C4-73E3-B74B-AFB5-428D4BFD0B3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5479200"/>
            <a:ext cx="1695712" cy="534368"/>
          </a:xfrm>
        </p:spPr>
        <p:txBody>
          <a:bodyPr/>
          <a:lstStyle/>
          <a:p>
            <a:r>
              <a:rPr lang="it-IT">
                <a:latin typeface="DINCond-Medium"/>
                <a:cs typeface="DINCond-Medium"/>
              </a:rPr>
              <a:t>PM704</a:t>
            </a:r>
          </a:p>
        </p:txBody>
      </p:sp>
      <p:sp>
        <p:nvSpPr>
          <p:cNvPr id="60" name="Textplatzhalter 51">
            <a:extLst>
              <a:ext uri="{FF2B5EF4-FFF2-40B4-BE49-F238E27FC236}">
                <a16:creationId xmlns:a16="http://schemas.microsoft.com/office/drawing/2014/main" id="{C029F3BA-0822-FF47-ACBE-DE1CB85833FC}"/>
              </a:ext>
            </a:extLst>
          </p:cNvPr>
          <p:cNvSpPr txBox="1">
            <a:spLocks/>
          </p:cNvSpPr>
          <p:nvPr/>
        </p:nvSpPr>
        <p:spPr>
          <a:xfrm>
            <a:off x="177580" y="4141264"/>
            <a:ext cx="3055814" cy="1091032"/>
          </a:xfrm>
          <a:prstGeom prst="rect">
            <a:avLst/>
          </a:prstGeom>
          <a:solidFill>
            <a:srgbClr val="000000">
              <a:alpha val="20000"/>
            </a:srgbClr>
          </a:solidFill>
        </p:spPr>
        <p:txBody>
          <a:bodyPr vert="horz" wrap="square" lIns="144000" tIns="144000" rIns="180000" bIns="144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260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Design elegante e numerosi extra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6BD74E66-4856-D948-9267-9459613D7185}"/>
              </a:ext>
            </a:extLst>
          </p:cNvPr>
          <p:cNvSpPr/>
          <p:nvPr/>
        </p:nvSpPr>
        <p:spPr>
          <a:xfrm>
            <a:off x="0" y="4141265"/>
            <a:ext cx="180000" cy="1090800"/>
          </a:xfrm>
          <a:prstGeom prst="rect">
            <a:avLst/>
          </a:prstGeom>
          <a:solidFill>
            <a:srgbClr val="6B8B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platzhalter 30">
            <a:extLst>
              <a:ext uri="{FF2B5EF4-FFF2-40B4-BE49-F238E27FC236}">
                <a16:creationId xmlns:a16="http://schemas.microsoft.com/office/drawing/2014/main" id="{9747BF21-554E-0C4E-BE4E-AECC77D5B4A5}"/>
              </a:ext>
            </a:extLst>
          </p:cNvPr>
          <p:cNvSpPr txBox="1">
            <a:spLocks/>
          </p:cNvSpPr>
          <p:nvPr/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Elegante microstereo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B3EECE4-B318-C243-8D49-00609F539121}"/>
              </a:ext>
            </a:extLst>
          </p:cNvPr>
          <p:cNvSpPr/>
          <p:nvPr/>
        </p:nvSpPr>
        <p:spPr>
          <a:xfrm>
            <a:off x="5137200" y="2372400"/>
            <a:ext cx="2052000" cy="1353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39381D5-A538-D21B-4B9F-FF4F5B1C2AE2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F7A0EC95-2449-0917-DAE0-93ACB93D1FF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sp>
        <p:nvSpPr>
          <p:cNvPr id="18" name="Textplatzhalter 3">
            <a:extLst>
              <a:ext uri="{FF2B5EF4-FFF2-40B4-BE49-F238E27FC236}">
                <a16:creationId xmlns:a16="http://schemas.microsoft.com/office/drawing/2014/main" id="{3302F0BC-CAEB-F8E5-85B4-17D549E46A92}"/>
              </a:ext>
            </a:extLst>
          </p:cNvPr>
          <p:cNvSpPr txBox="1">
            <a:spLocks/>
          </p:cNvSpPr>
          <p:nvPr/>
        </p:nvSpPr>
        <p:spPr>
          <a:xfrm>
            <a:off x="147531" y="6945435"/>
            <a:ext cx="5651500" cy="10785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600" b="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440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800" b="0" i="0" u="none" strike="noStrike" cap="none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SC-PM704EG-K | EAN: 5025232948000</a:t>
            </a:r>
          </a:p>
          <a:p>
            <a:pPr marL="0" marR="0" lvl="0" indent="0" algn="l" defTabSz="1440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80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SC-PM704EG-S | EAN: 5025232947997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800" b="0" i="0" u="none" strike="noStrike" cap="none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Disponibile da maggio 2023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86D296E5-E56B-9121-2EE7-DE4D7EDEDE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6019" y="9413866"/>
            <a:ext cx="918368" cy="5400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78294229-F85A-FB47-7E19-F400D27F0E0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306" y="9419870"/>
            <a:ext cx="866039" cy="54000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31583C3-87DF-77BA-BA6D-32E8A18135C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3928" y="9419870"/>
            <a:ext cx="866039" cy="5400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D1254265-793A-05E5-9AD8-8002D63A96F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6751" y="9407862"/>
            <a:ext cx="865415" cy="540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79E3C0A1-0301-760D-A7BC-D2D340EEED4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9508" y="9407862"/>
            <a:ext cx="863228" cy="5400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F7686DA1-C9C7-1982-9851-EE936A28DA4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3764" y="9403052"/>
            <a:ext cx="865415" cy="5400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A9702128-4223-C6E0-18A8-58CA7766C7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7348" y="3905242"/>
            <a:ext cx="551703" cy="1223866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923DA20F-010C-20CB-10AC-5AC8C1A8B2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75776" y="984290"/>
            <a:ext cx="2001940" cy="1139254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96467B2A-EBCE-6E32-6F25-A45C2B169ED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8447" y="1351605"/>
            <a:ext cx="4617596" cy="2262312"/>
          </a:xfrm>
          <a:prstGeom prst="rect">
            <a:avLst/>
          </a:prstGeom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F58D975B-CD17-4CB5-9574-25D25244A53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197998" y="2472131"/>
            <a:ext cx="1967685" cy="111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7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00D9D-0B87-9D4C-8314-2DAB9A0F30E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234000"/>
            <a:ext cx="1798304" cy="534368"/>
          </a:xfrm>
        </p:spPr>
        <p:txBody>
          <a:bodyPr/>
          <a:lstStyle/>
          <a:p>
            <a:r>
              <a:rPr lang="it-IT"/>
              <a:t>PM704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7B8FFA-3ED4-7343-9A9E-AFEA00A6836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0995" y="10152000"/>
            <a:ext cx="4866616" cy="203133"/>
          </a:xfrm>
        </p:spPr>
        <p:txBody>
          <a:bodyPr/>
          <a:lstStyle/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Per ulteriori informazioni: www.panasonic.de</a:t>
            </a:r>
          </a:p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Con riserva di modifiche tecniche. Il peso e le dimensioni sono dati indicativi. Aggiornato a: 03 / 2023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F4DFEF9D-694C-D686-E8A9-F6B196A23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249815"/>
              </p:ext>
            </p:extLst>
          </p:nvPr>
        </p:nvGraphicFramePr>
        <p:xfrm>
          <a:off x="521197" y="810014"/>
          <a:ext cx="5988827" cy="9378458"/>
        </p:xfrm>
        <a:graphic>
          <a:graphicData uri="http://schemas.openxmlformats.org/drawingml/2006/table">
            <a:tbl>
              <a:tblPr/>
              <a:tblGrid>
                <a:gridCol w="1092467">
                  <a:extLst>
                    <a:ext uri="{9D8B030D-6E8A-4147-A177-3AD203B41FA5}">
                      <a16:colId xmlns:a16="http://schemas.microsoft.com/office/drawing/2014/main" val="1335934879"/>
                    </a:ext>
                  </a:extLst>
                </a:gridCol>
                <a:gridCol w="1632120">
                  <a:extLst>
                    <a:ext uri="{9D8B030D-6E8A-4147-A177-3AD203B41FA5}">
                      <a16:colId xmlns:a16="http://schemas.microsoft.com/office/drawing/2014/main" val="833865541"/>
                    </a:ext>
                  </a:extLst>
                </a:gridCol>
                <a:gridCol w="1632120">
                  <a:extLst>
                    <a:ext uri="{9D8B030D-6E8A-4147-A177-3AD203B41FA5}">
                      <a16:colId xmlns:a16="http://schemas.microsoft.com/office/drawing/2014/main" val="1221506049"/>
                    </a:ext>
                  </a:extLst>
                </a:gridCol>
                <a:gridCol w="1632120">
                  <a:extLst>
                    <a:ext uri="{9D8B030D-6E8A-4147-A177-3AD203B41FA5}">
                      <a16:colId xmlns:a16="http://schemas.microsoft.com/office/drawing/2014/main" val="2699422060"/>
                    </a:ext>
                  </a:extLst>
                </a:gridCol>
              </a:tblGrid>
              <a:tr h="12562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Sistema micro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636598"/>
                  </a:ext>
                </a:extLst>
              </a:tr>
              <a:tr h="12562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SC-PM704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SC-PM704EG-S/ -K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95906"/>
                  </a:ext>
                </a:extLst>
              </a:tr>
              <a:tr h="13223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Amplificatore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canali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87393"/>
                  </a:ext>
                </a:extLst>
              </a:tr>
              <a:tr h="27505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Potenza di uscita RMS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Potenza RMS totale modalità stereo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541"/>
                  </a:ext>
                </a:extLst>
              </a:tr>
              <a:tr h="1692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frontali (a sinistra/destra)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40W + 40W (1 kHz, THD 10%, 6Ω)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220350"/>
                  </a:ext>
                </a:extLst>
              </a:tr>
              <a:tr h="13223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frontali (a sinistra/destra)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altoparlanti, a 2 vie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09217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Toni bassi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 cono 10cm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8208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Tono alti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 cono 6cm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97534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 Bass Reflex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943226"/>
                  </a:ext>
                </a:extLst>
              </a:tr>
              <a:tr h="1322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Riproduzione CD *1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CD-R / RW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11181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CD-DA / MP3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195004"/>
                  </a:ext>
                </a:extLst>
              </a:tr>
              <a:tr h="13223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Riproduzione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*2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413884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USB Standard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USB 2.0 full speed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177748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MP3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(fino a 48kHz/320kbps)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55460"/>
                  </a:ext>
                </a:extLst>
              </a:tr>
              <a:tr h="16926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Memoria stazioni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30 stazioni (87.5</a:t>
                      </a: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〜</a:t>
                      </a: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108MHz (50K step))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412766"/>
                  </a:ext>
                </a:extLst>
              </a:tr>
              <a:tr h="1692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DAB Plus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20 stazioni (174.928</a:t>
                      </a: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〜</a:t>
                      </a: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239.2MHz)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0719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Sintonizzazione automatica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34461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Preimpostazione automatica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16716"/>
                  </a:ext>
                </a:extLst>
              </a:tr>
              <a:tr h="132237">
                <a:tc rowSpan="7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Bluetooth</a:t>
                      </a:r>
                      <a:r>
                        <a:rPr lang="it-IT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Versione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 4.2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20697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517840"/>
                  </a:ext>
                </a:extLst>
              </a:tr>
              <a:tr h="1692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Riproduzione audio wireless / Telecomando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93041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Codec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SBC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09515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Connettività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 pairing (max 8 dispositivi)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64520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Bluetooth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98198"/>
                  </a:ext>
                </a:extLst>
              </a:tr>
              <a:tr h="1719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 per smartphone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 Panasonic Music Streaming *3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(iOS / Android)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258652"/>
                  </a:ext>
                </a:extLst>
              </a:tr>
              <a:tr h="132237">
                <a:tc rowSpan="7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Funzioni sonore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Super Sound EQ, Super Bass Sound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D.Bass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684886"/>
                  </a:ext>
                </a:extLst>
              </a:tr>
              <a:tr h="1829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Preimpostazione EQ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(FLAT / HEAVY / SOFT / CLEAR / VOCAL)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082045"/>
                  </a:ext>
                </a:extLst>
              </a:tr>
              <a:tr h="1692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 manuale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Bassi / alti (pulsanti sul dispositivo principale)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4901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Surround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04246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My Sound Setting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768079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Rimasterizzazione bluetooth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002371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Rimasterizzazione MP3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7657"/>
                  </a:ext>
                </a:extLst>
              </a:tr>
              <a:tr h="13223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 USB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USB Type-A x1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344136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Audio 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 jack (3.5 mm)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788962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Presa antenna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DAB: 75 ohm unbalanced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52206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Porte altoparlanti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10293"/>
                  </a:ext>
                </a:extLst>
              </a:tr>
              <a:tr h="132237">
                <a:tc rowSpan="11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Dati generali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 220 - 240 V, 50 Hz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41246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elettrico *4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Uso normale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664524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di rete Off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 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76946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di rete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 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998557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 di display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 (Union Jack)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787225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Indicatore lingua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Alfabeto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81926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Dimmer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75915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 OFF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62918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Sleep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553693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Orologio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372800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Riproduzione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31904"/>
                  </a:ext>
                </a:extLst>
              </a:tr>
              <a:tr h="1322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Dimensioni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Dispositivo principale (L x A x P)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x 114 x 266 mm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549228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Altoparlanti (L x A x P)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 x 226 x 195 mm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649072"/>
                  </a:ext>
                </a:extLst>
              </a:tr>
              <a:tr h="1322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Dispositivo principale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 kg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299621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Altoparlante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 kg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550604"/>
                  </a:ext>
                </a:extLst>
              </a:tr>
              <a:tr h="13223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Argento (-S)/ nero (-K)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03432"/>
                  </a:ext>
                </a:extLst>
              </a:tr>
              <a:tr h="13223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Accessori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Telecomando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665047"/>
                  </a:ext>
                </a:extLst>
              </a:tr>
              <a:tr h="2049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Batteria per telecomando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Richiede 1 batteria AA, </a:t>
                      </a:r>
                      <a:r>
                        <a:rPr lang="it-IT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 in dotazione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25379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Cavo di alimentazione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Sì (1.5 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006238"/>
                  </a:ext>
                </a:extLst>
              </a:tr>
              <a:tr h="1322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Istruzioni d'uso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Semplificate + Web (estese)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5847"/>
                  </a:ext>
                </a:extLst>
              </a:tr>
              <a:tr h="29532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*1 La riproducibilità può variare a seconda dei contenuti, dei dischi e della qualità di registrazione. 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*2 Solo un’unità memoria flash USB. Non è possibile effettuare la riproduzione da un dispositivo portatile (Apple, Android™ ecc.) utilizzando un cavo di prolunga USB.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*3 Download su App Store. Download su Google Play.</a:t>
                      </a:r>
                      <a:b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*4 Specifiche soggette a modifica senza preavviso. Tutti i dati numerici riportati sono da considerarsi approssimativi.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588110"/>
                  </a:ext>
                </a:extLst>
              </a:tr>
              <a:tr h="330592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registrazione e la riproduzione del contenuto sul presente (o su qualsiasi altro) dispositivo potrebbero richiedere il permesso del titolare del copyright. Panasonic non dispone di alcuna autorità al riguardo, non concede detto permesso e declina qualsiasi diritto, capacità o intenzione di ottenere tale permesso per conto dell’utente. È responsabilità dell’utente assicurarsi che l’utilizzo del presente dispositivo o di qualsiasi altro dispositivo sia conforme alle leggi sui diritti d’autore vigenti nel proprio paese.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6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5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</Words>
  <Application>Microsoft Office PowerPoint</Application>
  <PresentationFormat>Benutzerdefiniert</PresentationFormat>
  <Paragraphs>154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Arial Narrow</vt:lpstr>
      <vt:lpstr>Calibri</vt:lpstr>
      <vt:lpstr>DINCond-Medium</vt:lpstr>
      <vt:lpstr>DINPro-CondMedium</vt:lpstr>
      <vt:lpstr>DINPro-CondRegular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2023-03-16T08:20:00Z</dcterms:created>
  <dcterms:modified xsi:type="dcterms:W3CDTF">2023-03-16T08:21:29Z</dcterms:modified>
</cp:coreProperties>
</file>