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91" r:id="rId3"/>
  </p:sldIdLst>
  <p:sldSz cx="7562850" cy="10688638"/>
  <p:notesSz cx="7099300" cy="10234613"/>
  <p:defaultTextStyle>
    <a:defPPr>
      <a:defRPr lang="de-DE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9" pos="227" userDrawn="1">
          <p15:clr>
            <a:srgbClr val="A4A3A4"/>
          </p15:clr>
        </p15:guide>
        <p15:guide id="20" pos="4537" userDrawn="1">
          <p15:clr>
            <a:srgbClr val="A4A3A4"/>
          </p15:clr>
        </p15:guide>
        <p15:guide id="21" orient="horz" pos="6519" userDrawn="1">
          <p15:clr>
            <a:srgbClr val="A4A3A4"/>
          </p15:clr>
        </p15:guide>
        <p15:guide id="22" orient="horz" pos="2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4DB"/>
    <a:srgbClr val="1F497D"/>
    <a:srgbClr val="6F6F6F"/>
    <a:srgbClr val="D8117D"/>
    <a:srgbClr val="FFFFFF"/>
    <a:srgbClr val="6B8B8D"/>
    <a:srgbClr val="141414"/>
    <a:srgbClr val="EBECF0"/>
    <a:srgbClr val="546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59"/>
    <p:restoredTop sz="96254" autoAdjust="0"/>
  </p:normalViewPr>
  <p:slideViewPr>
    <p:cSldViewPr snapToGrid="0" snapToObjects="1" showGuides="1">
      <p:cViewPr varScale="1">
        <p:scale>
          <a:sx n="71" d="100"/>
          <a:sy n="71" d="100"/>
        </p:scale>
        <p:origin x="3804" y="72"/>
      </p:cViewPr>
      <p:guideLst>
        <p:guide pos="227"/>
        <p:guide pos="4537"/>
        <p:guide orient="horz" pos="6519"/>
        <p:guide orient="horz" pos="2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39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05C9AF4-8284-4120-B0E4-2AC9B7CAF8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808AC0-48B7-4694-A7AC-4BB3752D26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E3040-F86B-4F55-9DA0-FF9206694D9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BFA8D6-6C48-4970-A1B0-B3D1E34B42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731F20-B74A-447D-8008-18589F5515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BDF44-D09E-49DC-9272-455AF732B6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1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1DBEC5F-5116-44C1-A35C-1123DE7A92B1}" type="datetimeFigureOut">
              <a:rPr lang="de-DE" smtClean="0"/>
              <a:pPr/>
              <a:t>16.03.2023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2E5D356-935C-4C87-9F33-6FA95C7278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6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5D356-935C-4C87-9F33-6FA95C72781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81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Vorderseite-Produk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3" name="Textplatzhalter 30">
            <a:extLst>
              <a:ext uri="{FF2B5EF4-FFF2-40B4-BE49-F238E27FC236}">
                <a16:creationId xmlns:a16="http://schemas.microsoft.com/office/drawing/2014/main" id="{21B6322F-A2D8-1F41-B06D-42620F891CCE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360357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75“ (189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1234567890750 | UVP 1.275,00 €</a:t>
            </a:r>
          </a:p>
        </p:txBody>
      </p:sp>
      <p:sp>
        <p:nvSpPr>
          <p:cNvPr id="101" name="Textplatzhalter 30">
            <a:extLst>
              <a:ext uri="{FF2B5EF4-FFF2-40B4-BE49-F238E27FC236}">
                <a16:creationId xmlns:a16="http://schemas.microsoft.com/office/drawing/2014/main" id="{27144282-9A14-1647-84D3-0F097BCDE9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60000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65“ (164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104" name="Textplatzhalter 30">
            <a:extLst>
              <a:ext uri="{FF2B5EF4-FFF2-40B4-BE49-F238E27FC236}">
                <a16:creationId xmlns:a16="http://schemas.microsoft.com/office/drawing/2014/main" id="{11CF8F80-1634-6145-BD18-CC92BED7FDF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8950" y="7563494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55“ (139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105" name="Textplatzhalter 30">
            <a:extLst>
              <a:ext uri="{FF2B5EF4-FFF2-40B4-BE49-F238E27FC236}">
                <a16:creationId xmlns:a16="http://schemas.microsoft.com/office/drawing/2014/main" id="{96656185-BF97-BB4F-ABC9-789EFFD6D469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361138" y="8040906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49“ (123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1234567890490 | UVP 1.249,00 €</a:t>
            </a:r>
          </a:p>
        </p:txBody>
      </p:sp>
      <p:sp>
        <p:nvSpPr>
          <p:cNvPr id="106" name="Textplatzhalter 30">
            <a:extLst>
              <a:ext uri="{FF2B5EF4-FFF2-40B4-BE49-F238E27FC236}">
                <a16:creationId xmlns:a16="http://schemas.microsoft.com/office/drawing/2014/main" id="{9A140FED-BF75-9847-8213-93976F673D68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8340" y="8514873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43“ (108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1234567890430 | UVP 1.243,00 €</a:t>
            </a:r>
          </a:p>
        </p:txBody>
      </p:sp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615600" y="1026000"/>
            <a:ext cx="4075200" cy="286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8" name="Bildplatzhalter 12">
            <a:extLst>
              <a:ext uri="{FF2B5EF4-FFF2-40B4-BE49-F238E27FC236}">
                <a16:creationId xmlns:a16="http://schemas.microsoft.com/office/drawing/2014/main" id="{4B58801C-0CB9-9F42-800F-403830C3B11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910800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199066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r>
              <a:rPr lang="de-DE" dirty="0"/>
              <a:t>HF420B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5" name="Bildplatzhalter 12">
            <a:extLst>
              <a:ext uri="{FF2B5EF4-FFF2-40B4-BE49-F238E27FC236}">
                <a16:creationId xmlns:a16="http://schemas.microsoft.com/office/drawing/2014/main" id="{7CA874D3-C44A-324E-990C-54FBB65A8248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5137200" y="237262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8" name="Bildplatzhalter 12">
            <a:extLst>
              <a:ext uri="{FF2B5EF4-FFF2-40B4-BE49-F238E27FC236}">
                <a16:creationId xmlns:a16="http://schemas.microsoft.com/office/drawing/2014/main" id="{AFCECB6B-EA1F-084E-8F1D-CDE862B6F271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403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Textplatzhalter 30">
            <a:extLst>
              <a:ext uri="{FF2B5EF4-FFF2-40B4-BE49-F238E27FC236}">
                <a16:creationId xmlns:a16="http://schemas.microsoft.com/office/drawing/2014/main" id="{7B1AE8E4-7F47-7E43-9736-06B564A4E884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7" userDrawn="1">
          <p15:clr>
            <a:srgbClr val="FBAE40"/>
          </p15:clr>
        </p15:guide>
        <p15:guide id="2" pos="4537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orient="horz" pos="65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Vorderseite-Imag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0" y="1036800"/>
            <a:ext cx="7560000" cy="4197600"/>
          </a:xfrm>
          <a:prstGeom prst="rect">
            <a:avLst/>
          </a:prstGeom>
          <a:ln w="5080">
            <a:noFill/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3" name="Textplatzhalter 30">
            <a:extLst>
              <a:ext uri="{FF2B5EF4-FFF2-40B4-BE49-F238E27FC236}">
                <a16:creationId xmlns:a16="http://schemas.microsoft.com/office/drawing/2014/main" id="{21B6322F-A2D8-1F41-B06D-42620F891CCE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360357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75“ (189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1234567890750 | UVP 1.275,00 €</a:t>
            </a:r>
          </a:p>
        </p:txBody>
      </p:sp>
      <p:sp>
        <p:nvSpPr>
          <p:cNvPr id="101" name="Textplatzhalter 30">
            <a:extLst>
              <a:ext uri="{FF2B5EF4-FFF2-40B4-BE49-F238E27FC236}">
                <a16:creationId xmlns:a16="http://schemas.microsoft.com/office/drawing/2014/main" id="{27144282-9A14-1647-84D3-0F097BCDE9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60000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65“ (164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104" name="Textplatzhalter 30">
            <a:extLst>
              <a:ext uri="{FF2B5EF4-FFF2-40B4-BE49-F238E27FC236}">
                <a16:creationId xmlns:a16="http://schemas.microsoft.com/office/drawing/2014/main" id="{11CF8F80-1634-6145-BD18-CC92BED7FDF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8950" y="7563494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55“ (139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105" name="Textplatzhalter 30">
            <a:extLst>
              <a:ext uri="{FF2B5EF4-FFF2-40B4-BE49-F238E27FC236}">
                <a16:creationId xmlns:a16="http://schemas.microsoft.com/office/drawing/2014/main" id="{96656185-BF97-BB4F-ABC9-789EFFD6D469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361138" y="8040906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49“ (123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1234567890490 | UVP 1.249,00 €</a:t>
            </a:r>
          </a:p>
        </p:txBody>
      </p:sp>
      <p:sp>
        <p:nvSpPr>
          <p:cNvPr id="106" name="Textplatzhalter 30">
            <a:extLst>
              <a:ext uri="{FF2B5EF4-FFF2-40B4-BE49-F238E27FC236}">
                <a16:creationId xmlns:a16="http://schemas.microsoft.com/office/drawing/2014/main" id="{9A140FED-BF75-9847-8213-93976F673D68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8340" y="8514873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43“ (108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1234567890430 | UVP 1.243,00 €</a:t>
            </a:r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199066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r>
              <a:rPr lang="de-DE" dirty="0"/>
              <a:t>HF420B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1" name="Bildplatzhalter 12">
            <a:extLst>
              <a:ext uri="{FF2B5EF4-FFF2-40B4-BE49-F238E27FC236}">
                <a16:creationId xmlns:a16="http://schemas.microsoft.com/office/drawing/2014/main" id="{21BDABFD-A6AA-7144-861B-41BC2285154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1040400"/>
            <a:ext cx="2052000" cy="270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3" name="Bildplatzhalter 12">
            <a:extLst>
              <a:ext uri="{FF2B5EF4-FFF2-40B4-BE49-F238E27FC236}">
                <a16:creationId xmlns:a16="http://schemas.microsoft.com/office/drawing/2014/main" id="{93EB6808-78A5-9748-87B3-96AB3ACAE51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784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Textplatzhalter 30">
            <a:extLst>
              <a:ext uri="{FF2B5EF4-FFF2-40B4-BE49-F238E27FC236}">
                <a16:creationId xmlns:a16="http://schemas.microsoft.com/office/drawing/2014/main" id="{0007FB7A-5C5C-9645-9CA6-B0D3B6A08A6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45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214">
          <p15:clr>
            <a:srgbClr val="FBAE40"/>
          </p15:clr>
        </p15:guide>
        <p15:guide id="4" orient="horz" pos="651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eckseite-technische-Inform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fik 25">
            <a:extLst>
              <a:ext uri="{FF2B5EF4-FFF2-40B4-BE49-F238E27FC236}">
                <a16:creationId xmlns:a16="http://schemas.microsoft.com/office/drawing/2014/main" id="{E396FE83-C38C-9C43-965C-AF6E5CE13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478" y="366074"/>
            <a:ext cx="1995167" cy="303833"/>
          </a:xfrm>
          <a:prstGeom prst="rect">
            <a:avLst/>
          </a:prstGeom>
        </p:spPr>
      </p:pic>
      <p:sp>
        <p:nvSpPr>
          <p:cNvPr id="17" name="Textplatzhalter 51">
            <a:extLst>
              <a:ext uri="{FF2B5EF4-FFF2-40B4-BE49-F238E27FC236}">
                <a16:creationId xmlns:a16="http://schemas.microsoft.com/office/drawing/2014/main" id="{12CF858D-EB15-7F4A-AD1A-E2591918D3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2340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sp>
        <p:nvSpPr>
          <p:cNvPr id="18" name="Textplatzhalter 51">
            <a:extLst>
              <a:ext uri="{FF2B5EF4-FFF2-40B4-BE49-F238E27FC236}">
                <a16:creationId xmlns:a16="http://schemas.microsoft.com/office/drawing/2014/main" id="{1BC7AE68-7FC2-8D42-A614-024700BF2B2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98757" y="316800"/>
            <a:ext cx="122400" cy="345600"/>
          </a:xfrm>
          <a:prstGeom prst="rect">
            <a:avLst/>
          </a:prstGeom>
          <a:noFill/>
        </p:spPr>
        <p:txBody>
          <a:bodyPr vert="vert270"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SERIE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5C289FE0-D2A0-1B49-9D76-6F24543B9D9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0995" y="8746437"/>
            <a:ext cx="6831943" cy="1136211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ts val="600"/>
              </a:lnSpc>
              <a:spcBef>
                <a:spcPts val="0"/>
              </a:spcBef>
              <a:buNone/>
              <a:defRPr sz="500">
                <a:solidFill>
                  <a:srgbClr val="6F6F6F"/>
                </a:solidFill>
              </a:defRPr>
            </a:lvl1pPr>
          </a:lstStyle>
          <a:p>
            <a:r>
              <a:rPr lang="de-DE" dirty="0" err="1">
                <a:latin typeface="Arial Narrow" panose="020B0606020202030204" pitchFamily="34" charset="0"/>
              </a:rPr>
              <a:t>Fussnoten</a:t>
            </a:r>
            <a:endParaRPr lang="de-DE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2511166A-BE0B-AC4E-A9AE-7C0345D38CF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0995" y="10152000"/>
            <a:ext cx="4866616" cy="203133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buNone/>
              <a:defRPr sz="600"/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Weitere Infos unter: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www.panasonic.de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Technische Änderungen vorbehalten. Gewicht und Abmessungen sind ungefähre Angaben. Stand: 10 / 2020</a:t>
            </a:r>
          </a:p>
        </p:txBody>
      </p:sp>
    </p:spTree>
    <p:extLst>
      <p:ext uri="{BB962C8B-B14F-4D97-AF65-F5344CB8AC3E}">
        <p14:creationId xmlns:p14="http://schemas.microsoft.com/office/powerpoint/2010/main" val="3957391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6519">
          <p15:clr>
            <a:srgbClr val="FBAE40"/>
          </p15:clr>
        </p15:guide>
        <p15:guide id="4" orient="horz" pos="21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D9EB29D1-81D8-1B49-A729-1A97C9EF99B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502751" y="5362967"/>
            <a:ext cx="4734000" cy="1043305"/>
          </a:xfrm>
        </p:spPr>
        <p:txBody>
          <a:bodyPr/>
          <a:lstStyle/>
          <a:p>
            <a:r>
              <a:rPr lang="it-IT" sz="1100"/>
              <a:t>La radio DAB+ elegante, compatta e versatile. Pensata per l’ascolto sia a casa che in viaggio con alimentazione a batterie. Il display a colori mostra tutte le informazioni importanti. Oltre alla radio digitale / VHF, potrai goderti la tua musica preferita, i podcast e anche la radio Internet da cellulare o tablet in modalità bluetooth.</a:t>
            </a:r>
          </a:p>
          <a:p>
            <a:endParaRPr lang="de-DE" sz="1100" dirty="0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FFE639C4-73E3-B74B-AFB5-428D4BFD0B3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0" y="5479200"/>
            <a:ext cx="1210001" cy="534368"/>
          </a:xfrm>
        </p:spPr>
        <p:txBody>
          <a:bodyPr/>
          <a:lstStyle/>
          <a:p>
            <a:r>
              <a:rPr lang="it-IT">
                <a:latin typeface="DINCond-Medium"/>
                <a:cs typeface="DINCond-Medium"/>
              </a:rPr>
              <a:t>D15</a:t>
            </a:r>
          </a:p>
        </p:txBody>
      </p:sp>
      <p:sp>
        <p:nvSpPr>
          <p:cNvPr id="60" name="Textplatzhalter 51">
            <a:extLst>
              <a:ext uri="{FF2B5EF4-FFF2-40B4-BE49-F238E27FC236}">
                <a16:creationId xmlns:a16="http://schemas.microsoft.com/office/drawing/2014/main" id="{C029F3BA-0822-FF47-ACBE-DE1CB85833FC}"/>
              </a:ext>
            </a:extLst>
          </p:cNvPr>
          <p:cNvSpPr txBox="1">
            <a:spLocks/>
          </p:cNvSpPr>
          <p:nvPr/>
        </p:nvSpPr>
        <p:spPr>
          <a:xfrm>
            <a:off x="177580" y="4141264"/>
            <a:ext cx="3055814" cy="1091032"/>
          </a:xfrm>
          <a:prstGeom prst="rect">
            <a:avLst/>
          </a:prstGeom>
          <a:solidFill>
            <a:srgbClr val="000000">
              <a:alpha val="20000"/>
            </a:srgbClr>
          </a:solidFill>
        </p:spPr>
        <p:txBody>
          <a:bodyPr vert="horz" wrap="square" lIns="144000" tIns="144000" rIns="180000" bIns="144000">
            <a:sp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260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Radio DAB+ compatta 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6BD74E66-4856-D948-9267-9459613D7185}"/>
              </a:ext>
            </a:extLst>
          </p:cNvPr>
          <p:cNvSpPr/>
          <p:nvPr/>
        </p:nvSpPr>
        <p:spPr>
          <a:xfrm>
            <a:off x="0" y="4141265"/>
            <a:ext cx="180000" cy="1090800"/>
          </a:xfrm>
          <a:prstGeom prst="rect">
            <a:avLst/>
          </a:prstGeom>
          <a:solidFill>
            <a:srgbClr val="6B8B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platzhalter 30">
            <a:extLst>
              <a:ext uri="{FF2B5EF4-FFF2-40B4-BE49-F238E27FC236}">
                <a16:creationId xmlns:a16="http://schemas.microsoft.com/office/drawing/2014/main" id="{9747BF21-554E-0C4E-BE4E-AECC77D5B4A5}"/>
              </a:ext>
            </a:extLst>
          </p:cNvPr>
          <p:cNvSpPr txBox="1">
            <a:spLocks/>
          </p:cNvSpPr>
          <p:nvPr/>
        </p:nvSpPr>
        <p:spPr>
          <a:xfrm>
            <a:off x="177580" y="6114672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Radio DAB+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B3EECE4-B318-C243-8D49-00609F539121}"/>
              </a:ext>
            </a:extLst>
          </p:cNvPr>
          <p:cNvSpPr/>
          <p:nvPr/>
        </p:nvSpPr>
        <p:spPr>
          <a:xfrm>
            <a:off x="5137200" y="2372400"/>
            <a:ext cx="2052000" cy="1353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39381D5-A538-D21B-4B9F-FF4F5B1C2AE2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F7A0EC95-2449-0917-DAE0-93ACB93D1FF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86D296E5-E56B-9121-2EE7-DE4D7EDEDE0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2750" y="9419870"/>
            <a:ext cx="918368" cy="540000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E4F8F3-4A5B-1E8D-0DFD-581761C6EB0E}"/>
              </a:ext>
            </a:extLst>
          </p:cNvPr>
          <p:cNvSpPr txBox="1">
            <a:spLocks/>
          </p:cNvSpPr>
          <p:nvPr/>
        </p:nvSpPr>
        <p:spPr>
          <a:xfrm>
            <a:off x="177580" y="6668166"/>
            <a:ext cx="5651500" cy="10785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600" b="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180000" algn="l" defTabSz="914400" rtl="0" eaLnBrk="1" latinLnBrk="0" hangingPunct="1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800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44000"/>
            <a:r>
              <a:rPr lang="it-IT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RF-D15EG-K |</a:t>
            </a:r>
          </a:p>
          <a:p>
            <a:pPr defTabSz="144000"/>
            <a:r>
              <a:rPr lang="it-IT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EAN:  5025232944262</a:t>
            </a:r>
          </a:p>
          <a:p>
            <a:pPr defTabSz="144000">
              <a:defRPr/>
            </a:pPr>
            <a:r>
              <a:rPr lang="it-IT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r>
              <a:rPr lang="it-IT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Disponibile da giugno 2023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F6DD796-E20D-FB38-625F-1CC508F4A15B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2502751" y="6706069"/>
            <a:ext cx="4734000" cy="19404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Radio DAB+ compatta con display a colori da 2,4“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Riproduzione della musica tramite bluetooth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Alimentazione a corrente e a batterie (4x batterie AAA)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>
                <a:solidFill>
                  <a:prstClr val="black"/>
                </a:solidFill>
                <a:latin typeface="Arial"/>
                <a:cs typeface="+mn-cs"/>
              </a:rPr>
              <a:t>4</a:t>
            </a:r>
            <a:r>
              <a:rPr kumimoji="0" lang="it-IT" sz="11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tasti di selezione diretta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Funzione orologio/timer/sonno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Modalità eco</a:t>
            </a:r>
          </a:p>
          <a:p>
            <a:endParaRPr lang="de-DE" sz="1100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B813A606-7E64-5106-3D07-09E6F968F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841" y="855605"/>
            <a:ext cx="3167819" cy="3033589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5748D2DC-ADB4-38C8-5241-89EF0617DA0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3099" y="2505547"/>
            <a:ext cx="1044164" cy="1044164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FE909000-EB1C-7090-6A4A-594A8084572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9051" y="1040396"/>
            <a:ext cx="1740604" cy="992586"/>
          </a:xfrm>
          <a:prstGeom prst="rect">
            <a:avLst/>
          </a:prstGeom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BDDD9EB0-61CD-9F86-36F0-D8E4451E00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8099" y="3847040"/>
            <a:ext cx="1359317" cy="1301719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600E3D68-0528-2AF9-8949-EB261851345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306" y="9419870"/>
            <a:ext cx="86603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7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00D9D-0B87-9D4C-8314-2DAB9A0F30E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0" y="234000"/>
            <a:ext cx="1285343" cy="534368"/>
          </a:xfrm>
        </p:spPr>
        <p:txBody>
          <a:bodyPr/>
          <a:lstStyle/>
          <a:p>
            <a:r>
              <a:rPr lang="it-IT"/>
              <a:t>D15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7B8FFA-3ED4-7343-9A9E-AFEA00A6836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0995" y="10152000"/>
            <a:ext cx="4866616" cy="203133"/>
          </a:xfrm>
        </p:spPr>
        <p:txBody>
          <a:bodyPr/>
          <a:lstStyle/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Per ulteriori informazioni: www.panasonic.de</a:t>
            </a:r>
          </a:p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Con riserva di modifiche tecniche. Il peso e le dimensioni sono dati indicativi. Aggiornato a: 03 / 2023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F670F92-83F3-238C-712A-736E181C0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57804"/>
              </p:ext>
            </p:extLst>
          </p:nvPr>
        </p:nvGraphicFramePr>
        <p:xfrm>
          <a:off x="370994" y="977366"/>
          <a:ext cx="6487006" cy="8234916"/>
        </p:xfrm>
        <a:graphic>
          <a:graphicData uri="http://schemas.openxmlformats.org/drawingml/2006/table">
            <a:tbl>
              <a:tblPr/>
              <a:tblGrid>
                <a:gridCol w="1374094">
                  <a:extLst>
                    <a:ext uri="{9D8B030D-6E8A-4147-A177-3AD203B41FA5}">
                      <a16:colId xmlns:a16="http://schemas.microsoft.com/office/drawing/2014/main" val="486914334"/>
                    </a:ext>
                  </a:extLst>
                </a:gridCol>
                <a:gridCol w="1704304">
                  <a:extLst>
                    <a:ext uri="{9D8B030D-6E8A-4147-A177-3AD203B41FA5}">
                      <a16:colId xmlns:a16="http://schemas.microsoft.com/office/drawing/2014/main" val="3071876118"/>
                    </a:ext>
                  </a:extLst>
                </a:gridCol>
                <a:gridCol w="1704304">
                  <a:extLst>
                    <a:ext uri="{9D8B030D-6E8A-4147-A177-3AD203B41FA5}">
                      <a16:colId xmlns:a16="http://schemas.microsoft.com/office/drawing/2014/main" val="4091839240"/>
                    </a:ext>
                  </a:extLst>
                </a:gridCol>
                <a:gridCol w="1704304">
                  <a:extLst>
                    <a:ext uri="{9D8B030D-6E8A-4147-A177-3AD203B41FA5}">
                      <a16:colId xmlns:a16="http://schemas.microsoft.com/office/drawing/2014/main" val="3487691925"/>
                    </a:ext>
                  </a:extLst>
                </a:gridCol>
              </a:tblGrid>
              <a:tr h="1105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 DAB+ /VHF</a:t>
                      </a:r>
                    </a:p>
                  </a:txBody>
                  <a:tcPr marL="3347" marR="3347" marT="3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47" marR="3347" marT="3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12877"/>
                  </a:ext>
                </a:extLst>
              </a:tr>
              <a:tr h="11322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RF-D15EG-K</a:t>
                      </a:r>
                    </a:p>
                  </a:txBody>
                  <a:tcPr marL="3347" marR="3347" marT="3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47" marR="3347" marT="33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42873"/>
                  </a:ext>
                </a:extLst>
              </a:tr>
              <a:tr h="23426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Amplificatore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Potenza in uscita RMS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Potenza in uscita RMS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RMS 3W (THD 10%) alimentazione a corrente </a:t>
                      </a: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RMS 1W (THD 10%) alimentazione a batterie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583890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 frontali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Mono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353913"/>
                  </a:ext>
                </a:extLst>
              </a:tr>
              <a:tr h="23426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 frontali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Full Range 2''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516172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47804"/>
                  </a:ext>
                </a:extLst>
              </a:tr>
              <a:tr h="23426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Rete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Bluetooth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Versione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V5.0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60697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Class2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96720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Codec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SBC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1810"/>
                  </a:ext>
                </a:extLst>
              </a:tr>
              <a:tr h="234261">
                <a:tc rowSpan="8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Funzione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Memoria stazioni radio (DAB+/ FM)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/ 30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9103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Sintonizzazione automatica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172333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Memoria a selezione diretta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(quattro tasti)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149058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Gamma di frequenza FM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 87.50 MHz a 108.00 MHz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91646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Banda di frequenza DAB+ (lunghezza d’onda)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 5A a 13F (da 174.928 MHz a 239.200 MHz)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44036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Timer/Allarme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Funzione sonno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(30/60/90/120min)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609390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</a:rPr>
                        <a:t>Funzione allarme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(allarme 1/ allarme 2)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78022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</a:rPr>
                        <a:t>Orologio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380498"/>
                  </a:ext>
                </a:extLst>
              </a:tr>
              <a:tr h="234261">
                <a:tc rowSpan="8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Dati generali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Consumo elettrico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Alimentazione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Adattatore AC / batterie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677412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*2 Uso normale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6V 0.8A 4,8W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2658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*2 Standby di rete Off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≤1W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403854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*2 Standby di rete On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≤1W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42494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Batterie</a:t>
                      </a:r>
                      <a:r>
                        <a:rPr lang="it-IT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(non in dotazione)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6V (4 x R6/AA) (non in dotazione)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473490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Display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Display a colori LCD 2.4”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854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Dimmer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(Alto/Medio/Basso)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5788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 OFF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61304"/>
                  </a:ext>
                </a:extLst>
              </a:tr>
              <a:tr h="23426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Dati generali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Dimensioni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LxAxP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180*105*47mm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83210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 kg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55001"/>
                  </a:ext>
                </a:extLst>
              </a:tr>
              <a:tr h="23426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Accessori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Cavo di alimentazione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Adattatore CA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039782"/>
                  </a:ext>
                </a:extLst>
              </a:tr>
              <a:tr h="2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Istruzioni d'uso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067926"/>
                  </a:ext>
                </a:extLst>
              </a:tr>
              <a:tr h="5856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Nota:</a:t>
                      </a: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 specifiche sono soggette a modifiche senza preavviso. Tutti i dati numerici riportati sono da considerarsi approssimativi.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238790"/>
                  </a:ext>
                </a:extLst>
              </a:tr>
              <a:tr h="77813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 SUL MARCHIO:</a:t>
                      </a: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Il logotipo Bluetooth® e i relativi loghi sono marchi registrati di proprietà di Bluetooth SIG, Inc. e il loro utilizzo da parte di Panasonic Corporation avviene su licenza. Altri marchi e denominazioni registrati appartengono ai rispettivi proprietari.</a:t>
                      </a: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N-Mark è un marchio o marchio registrato di NFC Forum, Inc. negli Stati Uniti e in altri Paesi.</a:t>
                      </a:r>
                    </a:p>
                  </a:txBody>
                  <a:tcPr marL="3347" marR="3347" marT="3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47" marR="3347" marT="3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066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5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Benutzerdefiniert</PresentationFormat>
  <Paragraphs>94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DINCond-Medium</vt:lpstr>
      <vt:lpstr>DINPro-CondMedium</vt:lpstr>
      <vt:lpstr>DINPro-CondRegular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2023-03-16T08:16:35Z</dcterms:created>
  <dcterms:modified xsi:type="dcterms:W3CDTF">2023-03-16T13:18:21Z</dcterms:modified>
</cp:coreProperties>
</file>