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0688638" cy="7562850"/>
  <p:notesSz cx="6858000" cy="9144000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0">
          <p15:clr>
            <a:srgbClr val="A4A3A4"/>
          </p15:clr>
        </p15:guide>
        <p15:guide id="2" orient="horz" pos="471">
          <p15:clr>
            <a:srgbClr val="A4A3A4"/>
          </p15:clr>
        </p15:guide>
        <p15:guide id="3" orient="horz" pos="2643">
          <p15:clr>
            <a:srgbClr val="A4A3A4"/>
          </p15:clr>
        </p15:guide>
        <p15:guide id="4" pos="6461">
          <p15:clr>
            <a:srgbClr val="A4A3A4"/>
          </p15:clr>
        </p15:guide>
        <p15:guide id="5" pos="34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15" autoAdjust="0"/>
    <p:restoredTop sz="99777" autoAdjust="0"/>
  </p:normalViewPr>
  <p:slideViewPr>
    <p:cSldViewPr snapToGrid="0" snapToObjects="1">
      <p:cViewPr varScale="1">
        <p:scale>
          <a:sx n="70" d="100"/>
          <a:sy n="70" d="100"/>
        </p:scale>
        <p:origin x="440" y="32"/>
      </p:cViewPr>
      <p:guideLst>
        <p:guide orient="horz" pos="3000"/>
        <p:guide orient="horz" pos="471"/>
        <p:guide orient="horz" pos="2643"/>
        <p:guide pos="6461"/>
        <p:guide pos="34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EC6EE-F482-4E7C-BA1E-866D89D0FA1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38130-06B3-42B3-AB7F-DEBA1D8708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01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s and Benef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38"/>
          <p:cNvSpPr/>
          <p:nvPr userDrawn="1"/>
        </p:nvSpPr>
        <p:spPr>
          <a:xfrm>
            <a:off x="4904580" y="1310216"/>
            <a:ext cx="5349240" cy="375335"/>
          </a:xfrm>
          <a:prstGeom prst="rect">
            <a:avLst/>
          </a:prstGeom>
          <a:solidFill>
            <a:schemeClr val="bg2"/>
          </a:solidFill>
          <a:ln w="3175">
            <a:miter lim="400000"/>
          </a:ln>
        </p:spPr>
        <p:txBody>
          <a:bodyPr lIns="0" tIns="0" rIns="0" bIns="0" anchor="ctr"/>
          <a:lstStyle/>
          <a:p>
            <a:pPr lvl="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5274472" y="1617526"/>
            <a:ext cx="4979348" cy="5477541"/>
          </a:xfrm>
          <a:prstGeom prst="rect">
            <a:avLst/>
          </a:prstGeom>
          <a:solidFill>
            <a:schemeClr val="bg2"/>
          </a:solidFill>
        </p:spPr>
        <p:txBody>
          <a:bodyPr vert="horz"/>
          <a:lstStyle>
            <a:lvl1pPr>
              <a:defRPr>
                <a:noFill/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7405" y="313246"/>
            <a:ext cx="7038065" cy="702749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2400"/>
              </a:lnSpc>
              <a:defRPr sz="2200" b="1" i="0">
                <a:solidFill>
                  <a:schemeClr val="accent1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hape 36"/>
          <p:cNvSpPr/>
          <p:nvPr userDrawn="1"/>
        </p:nvSpPr>
        <p:spPr>
          <a:xfrm flipH="1" flipV="1">
            <a:off x="477501" y="1335617"/>
            <a:ext cx="2180901" cy="2"/>
          </a:xfrm>
          <a:prstGeom prst="line">
            <a:avLst/>
          </a:prstGeom>
          <a:ln w="254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US"/>
              <a:t> </a:t>
            </a:r>
            <a:endParaRPr/>
          </a:p>
        </p:txBody>
      </p:sp>
      <p:sp>
        <p:nvSpPr>
          <p:cNvPr id="7" name="Shape 38"/>
          <p:cNvSpPr/>
          <p:nvPr userDrawn="1"/>
        </p:nvSpPr>
        <p:spPr>
          <a:xfrm>
            <a:off x="2795438" y="1310216"/>
            <a:ext cx="2532626" cy="307311"/>
          </a:xfrm>
          <a:prstGeom prst="rect">
            <a:avLst/>
          </a:prstGeom>
          <a:solidFill>
            <a:schemeClr val="accent2"/>
          </a:solidFill>
          <a:ln w="3175">
            <a:miter lim="400000"/>
          </a:ln>
        </p:spPr>
        <p:txBody>
          <a:bodyPr lIns="0" tIns="0" rIns="0" bIns="0" anchor="ctr"/>
          <a:lstStyle/>
          <a:p>
            <a:pPr lvl="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Shape 39"/>
          <p:cNvSpPr/>
          <p:nvPr userDrawn="1"/>
        </p:nvSpPr>
        <p:spPr>
          <a:xfrm>
            <a:off x="2974337" y="1378768"/>
            <a:ext cx="1466898" cy="1590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 defTabSz="457200">
              <a:lnSpc>
                <a:spcPts val="1200"/>
              </a:lnSpc>
              <a:defRPr sz="1200" b="1">
                <a:solidFill>
                  <a:srgbClr val="FFFFFF"/>
                </a:solidFill>
                <a:latin typeface="GalaxiePolaris-Medium"/>
                <a:ea typeface="GalaxiePolaris-Medium"/>
                <a:cs typeface="GalaxiePolaris-Medium"/>
                <a:sym typeface="GalaxiePolaris-Medium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0" kern="1000" spc="50" dirty="0">
                <a:solidFill>
                  <a:srgbClr val="FFFFFF"/>
                </a:solidFill>
                <a:latin typeface="Arial"/>
                <a:cs typeface="Arial"/>
              </a:rPr>
              <a:t>Features &amp; Benefits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477501" y="1395535"/>
            <a:ext cx="2180901" cy="27559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b="0" i="0" baseline="0">
                <a:latin typeface="Arial"/>
              </a:defRPr>
            </a:lvl1pPr>
            <a:lvl2pPr marL="0" indent="0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b="0" i="0" baseline="0">
                <a:latin typeface="Arial"/>
              </a:defRPr>
            </a:lvl2pPr>
            <a:lvl3pPr marL="0" indent="0">
              <a:lnSpc>
                <a:spcPts val="135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200" baseline="0">
                <a:latin typeface="Arial"/>
              </a:defRPr>
            </a:lvl3pPr>
            <a:lvl4pPr marL="0" indent="0">
              <a:lnSpc>
                <a:spcPts val="135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200" baseline="0">
                <a:latin typeface="Arial"/>
              </a:defRPr>
            </a:lvl4pPr>
            <a:lvl5pPr marL="0" indent="0">
              <a:lnSpc>
                <a:spcPts val="135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200" baseline="0"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95437" y="1617529"/>
            <a:ext cx="2532627" cy="5477538"/>
          </a:xfrm>
          <a:prstGeom prst="rect">
            <a:avLst/>
          </a:prstGeom>
          <a:solidFill>
            <a:schemeClr val="bg2"/>
          </a:solidFill>
        </p:spPr>
        <p:txBody>
          <a:bodyPr vert="horz" lIns="0" tIns="228600" rIns="0" bIns="0"/>
          <a:lstStyle>
            <a:lvl1pPr marL="182880" indent="-91440">
              <a:lnSpc>
                <a:spcPts val="1350"/>
              </a:lnSpc>
              <a:spcBef>
                <a:spcPts val="0"/>
              </a:spcBef>
              <a:spcAft>
                <a:spcPts val="700"/>
              </a:spcAft>
              <a:buFont typeface="Arial"/>
              <a:buChar char="•"/>
              <a:defRPr sz="1200" baseline="0">
                <a:solidFill>
                  <a:schemeClr val="tx1"/>
                </a:solidFill>
                <a:latin typeface="Arial"/>
              </a:defRPr>
            </a:lvl1pPr>
            <a:lvl2pPr marL="182880" indent="-91440">
              <a:lnSpc>
                <a:spcPts val="1350"/>
              </a:lnSpc>
              <a:spcBef>
                <a:spcPts val="0"/>
              </a:spcBef>
              <a:spcAft>
                <a:spcPts val="700"/>
              </a:spcAft>
              <a:buFont typeface="Arial"/>
              <a:buChar char="•"/>
              <a:defRPr sz="1200" baseline="0">
                <a:solidFill>
                  <a:schemeClr val="tx1"/>
                </a:solidFill>
                <a:latin typeface="Arial"/>
              </a:defRPr>
            </a:lvl2pPr>
            <a:lvl3pPr marL="182880" indent="-91440">
              <a:lnSpc>
                <a:spcPts val="1350"/>
              </a:lnSpc>
              <a:spcBef>
                <a:spcPts val="0"/>
              </a:spcBef>
              <a:spcAft>
                <a:spcPts val="700"/>
              </a:spcAft>
              <a:buFont typeface="Arial"/>
              <a:buChar char="•"/>
              <a:defRPr sz="1200" baseline="0">
                <a:solidFill>
                  <a:schemeClr val="tx1"/>
                </a:solidFill>
                <a:latin typeface="Arial"/>
              </a:defRPr>
            </a:lvl3pPr>
            <a:lvl4pPr marL="182880" indent="-91440">
              <a:lnSpc>
                <a:spcPts val="1350"/>
              </a:lnSpc>
              <a:spcBef>
                <a:spcPts val="0"/>
              </a:spcBef>
              <a:spcAft>
                <a:spcPts val="700"/>
              </a:spcAft>
              <a:buFont typeface="Arial"/>
              <a:buChar char="•"/>
              <a:defRPr sz="1200" baseline="0">
                <a:solidFill>
                  <a:schemeClr val="tx1"/>
                </a:solidFill>
                <a:latin typeface="Arial"/>
              </a:defRPr>
            </a:lvl4pPr>
            <a:lvl5pPr marL="182880" indent="-91440">
              <a:lnSpc>
                <a:spcPts val="1350"/>
              </a:lnSpc>
              <a:spcBef>
                <a:spcPts val="0"/>
              </a:spcBef>
              <a:spcAft>
                <a:spcPts val="700"/>
              </a:spcAft>
              <a:buFont typeface="Arial"/>
              <a:buChar char="•"/>
              <a:defRPr sz="1200" baseline="0">
                <a:solidFill>
                  <a:schemeClr val="tx1"/>
                </a:solidFill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 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822813" y="7315200"/>
            <a:ext cx="1846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3" name="Picture 12" descr="Joby_logo_2013_dc291e_400px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183" y="330241"/>
            <a:ext cx="1580899" cy="38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35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f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785395" y="1314591"/>
            <a:ext cx="7468169" cy="4620542"/>
          </a:xfrm>
          <a:prstGeom prst="rect">
            <a:avLst/>
          </a:prstGeom>
          <a:solidFill>
            <a:schemeClr val="bg2"/>
          </a:solidFill>
        </p:spPr>
        <p:txBody>
          <a:bodyPr vert="horz"/>
          <a:lstStyle>
            <a:lvl1pPr>
              <a:defRPr>
                <a:noFill/>
              </a:defRPr>
            </a:lvl1pPr>
          </a:lstStyle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963626" y="628360"/>
            <a:ext cx="7152866" cy="505676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2400"/>
              </a:lnSpc>
              <a:defRPr sz="2200" b="1" i="0">
                <a:solidFill>
                  <a:schemeClr val="accent1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73737" y="1395535"/>
            <a:ext cx="2184665" cy="291623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b="1" i="0" baseline="0">
                <a:latin typeface="Arial"/>
              </a:defRPr>
            </a:lvl1pPr>
            <a:lvl2pPr marL="0" indent="0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b="0" i="0" baseline="0">
                <a:latin typeface="Arial"/>
              </a:defRPr>
            </a:lvl2pPr>
            <a:lvl3pPr marL="0" indent="0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b="1" i="0" baseline="0">
                <a:latin typeface="Arial"/>
              </a:defRPr>
            </a:lvl3pPr>
            <a:lvl4pPr marL="0" indent="0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b="0" i="0" baseline="0">
                <a:latin typeface="Arial"/>
              </a:defRPr>
            </a:lvl4pPr>
            <a:lvl5pPr marL="0" indent="0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b="0" i="0" baseline="0"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1"/>
            <a:endParaRPr lang="en-US"/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963626" y="311690"/>
            <a:ext cx="3894474" cy="3129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2200" b="1" i="0" baseline="0">
                <a:solidFill>
                  <a:schemeClr val="accent1"/>
                </a:solidFill>
                <a:latin typeface="Arial"/>
              </a:rPr>
              <a:t>Specifications</a:t>
            </a:r>
          </a:p>
        </p:txBody>
      </p:sp>
      <p:sp>
        <p:nvSpPr>
          <p:cNvPr id="16" name="Shape 36"/>
          <p:cNvSpPr/>
          <p:nvPr userDrawn="1"/>
        </p:nvSpPr>
        <p:spPr>
          <a:xfrm flipH="1" flipV="1">
            <a:off x="477501" y="1335617"/>
            <a:ext cx="2180901" cy="2"/>
          </a:xfrm>
          <a:prstGeom prst="line">
            <a:avLst/>
          </a:prstGeom>
          <a:ln w="254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US"/>
              <a:t> </a:t>
            </a:r>
            <a:endParaRPr/>
          </a:p>
        </p:txBody>
      </p:sp>
      <p:pic>
        <p:nvPicPr>
          <p:cNvPr id="9" name="Picture 8" descr="Joby_logo_2013_dc291e_400px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183" y="330241"/>
            <a:ext cx="1580899" cy="38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48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99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2549" y="313247"/>
            <a:ext cx="7023653" cy="372554"/>
          </a:xfrm>
        </p:spPr>
        <p:txBody>
          <a:bodyPr/>
          <a:lstStyle/>
          <a:p>
            <a:r>
              <a:rPr lang="en-US" dirty="0"/>
              <a:t>TelePod 325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77501" y="1395535"/>
            <a:ext cx="2180901" cy="5948240"/>
          </a:xfrm>
        </p:spPr>
        <p:txBody>
          <a:bodyPr/>
          <a:lstStyle/>
          <a:p>
            <a:r>
              <a:rPr lang="en-US" dirty="0"/>
              <a:t>Compact version of the </a:t>
            </a:r>
            <a:r>
              <a:rPr lang="en-US" dirty="0" err="1"/>
              <a:t>TelePod</a:t>
            </a:r>
            <a:r>
              <a:rPr lang="en-US" dirty="0"/>
              <a:t> Pro. Works in 3 modes: With legs closed to form a grip and the mount extended, it</a:t>
            </a:r>
            <a:r>
              <a:rPr lang="mr-IN" dirty="0"/>
              <a:t>’</a:t>
            </a:r>
            <a:r>
              <a:rPr lang="en-US" dirty="0"/>
              <a:t>s a selfie stick or monopod for overhead shots. With the mount telescoped and legs extended it</a:t>
            </a:r>
            <a:r>
              <a:rPr lang="mr-IN" dirty="0"/>
              <a:t>’</a:t>
            </a:r>
            <a:r>
              <a:rPr lang="en-US" dirty="0"/>
              <a:t>s an elevated stand. With legs folded out and the extension lowered, it</a:t>
            </a:r>
            <a:r>
              <a:rPr lang="mr-IN" dirty="0"/>
              <a:t>’</a:t>
            </a:r>
            <a:r>
              <a:rPr lang="en-US" dirty="0"/>
              <a:t>s a stable tripod. </a:t>
            </a:r>
          </a:p>
          <a:p>
            <a:endParaRPr lang="en-US" dirty="0"/>
          </a:p>
          <a:p>
            <a:r>
              <a:rPr lang="en-US" b="1" dirty="0">
                <a:latin typeface="Helvetica Neue"/>
              </a:rPr>
              <a:t>Designed for: </a:t>
            </a:r>
            <a:r>
              <a:rPr lang="en-US" dirty="0"/>
              <a:t>Point &amp; Shoot, 360, Action Cameras, up to 325g (0.7lbs)</a:t>
            </a:r>
          </a:p>
          <a:p>
            <a:endParaRPr lang="en-US" dirty="0">
              <a:latin typeface="Helvetica Neue"/>
            </a:endParaRPr>
          </a:p>
          <a:p>
            <a:r>
              <a:rPr lang="en-US" b="1" dirty="0">
                <a:latin typeface="Helvetica Neue"/>
              </a:rPr>
              <a:t>Connection: </a:t>
            </a:r>
            <a:r>
              <a:rPr lang="en-US" dirty="0">
                <a:solidFill>
                  <a:srgbClr val="141413"/>
                </a:solidFill>
                <a:latin typeface="Helvetica Neue"/>
              </a:rPr>
              <a:t>¼”-20 </a:t>
            </a:r>
          </a:p>
          <a:p>
            <a:br>
              <a:rPr lang="en-US" dirty="0">
                <a:latin typeface="Helvetica Neue"/>
              </a:rPr>
            </a:br>
            <a:r>
              <a:rPr lang="en-US" b="1" dirty="0">
                <a:latin typeface="Helvetica Neue"/>
              </a:rPr>
              <a:t>Materials</a:t>
            </a:r>
            <a:r>
              <a:rPr lang="en-US" dirty="0">
                <a:latin typeface="Helvetica Neue"/>
              </a:rPr>
              <a:t>: Glass filled </a:t>
            </a:r>
            <a:r>
              <a:rPr lang="en-US" dirty="0" err="1">
                <a:latin typeface="Helvetica Neue"/>
              </a:rPr>
              <a:t>Polyarylamide</a:t>
            </a:r>
            <a:r>
              <a:rPr lang="en-US" dirty="0">
                <a:latin typeface="Helvetica Neue"/>
              </a:rPr>
              <a:t>, </a:t>
            </a:r>
            <a:r>
              <a:rPr lang="en-US" dirty="0"/>
              <a:t>ABS Plastic, Anodized Aluminum, Stainless Steel, TPE </a:t>
            </a:r>
          </a:p>
          <a:p>
            <a:endParaRPr lang="en-US" dirty="0">
              <a:latin typeface="Helvetica Neue"/>
            </a:endParaRPr>
          </a:p>
          <a:p>
            <a:r>
              <a:rPr lang="en-US" b="1" dirty="0">
                <a:latin typeface="Helvetica Neue"/>
              </a:rPr>
              <a:t>Colors: </a:t>
            </a:r>
            <a:r>
              <a:rPr lang="en-US" dirty="0">
                <a:latin typeface="Helvetica Neue"/>
              </a:rPr>
              <a:t>Black/Grey</a:t>
            </a:r>
          </a:p>
          <a:p>
            <a:br>
              <a:rPr lang="en-US" dirty="0">
                <a:latin typeface="Helvetica Neue"/>
              </a:rPr>
            </a:br>
            <a:r>
              <a:rPr lang="en-US" b="1" dirty="0">
                <a:latin typeface="Helvetica Neue"/>
              </a:rPr>
              <a:t>Product Weight</a:t>
            </a:r>
            <a:r>
              <a:rPr lang="en-US" dirty="0">
                <a:latin typeface="Helvetica Neue"/>
              </a:rPr>
              <a:t>: 5.6oz / 159g</a:t>
            </a:r>
          </a:p>
          <a:p>
            <a:endParaRPr lang="en-US" dirty="0">
              <a:latin typeface="Helvetica Neue"/>
            </a:endParaRPr>
          </a:p>
          <a:p>
            <a:r>
              <a:rPr lang="en-US" b="1" dirty="0">
                <a:latin typeface="Helvetica Neue"/>
              </a:rPr>
              <a:t>Weight Capacity: </a:t>
            </a:r>
            <a:r>
              <a:rPr lang="en-US" dirty="0">
                <a:latin typeface="Helvetica Neue"/>
              </a:rPr>
              <a:t>325g</a:t>
            </a:r>
            <a:br>
              <a:rPr lang="en-US" dirty="0">
                <a:latin typeface="Helvetica Neue"/>
              </a:rPr>
            </a:br>
            <a:br>
              <a:rPr lang="en-US" dirty="0">
                <a:latin typeface="Helvetica Neue"/>
              </a:rPr>
            </a:br>
            <a:r>
              <a:rPr lang="en-US" b="1" dirty="0">
                <a:latin typeface="Helvetica Neue"/>
              </a:rPr>
              <a:t>Product Dimensions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(</a:t>
            </a:r>
            <a:r>
              <a:rPr lang="en-US" dirty="0" err="1">
                <a:latin typeface="Helvetica Neue"/>
              </a:rPr>
              <a:t>WxDxH</a:t>
            </a:r>
            <a:r>
              <a:rPr lang="en-US" dirty="0">
                <a:latin typeface="Helvetica Neue"/>
              </a:rPr>
              <a:t>) 3.8  x 3.8 x 19 cm</a:t>
            </a:r>
          </a:p>
          <a:p>
            <a:r>
              <a:rPr lang="en-US" dirty="0">
                <a:latin typeface="Helvetica Neue"/>
              </a:rPr>
              <a:t>1.5 x 1.5 x 7.5 in</a:t>
            </a:r>
          </a:p>
          <a:p>
            <a:endParaRPr lang="en-US" dirty="0">
              <a:latin typeface="Helvetica Neue"/>
            </a:endParaRPr>
          </a:p>
          <a:p>
            <a:r>
              <a:rPr lang="en-US" b="1" dirty="0">
                <a:latin typeface="Helvetica Neue"/>
              </a:rPr>
              <a:t>Manufacture Warranty 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One Year Warranty</a:t>
            </a:r>
          </a:p>
          <a:p>
            <a:endParaRPr lang="en-US" dirty="0">
              <a:latin typeface="Helvetica Neue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795437" y="1617528"/>
            <a:ext cx="2532627" cy="5600331"/>
          </a:xfrm>
        </p:spPr>
        <p:txBody>
          <a:bodyPr tIns="91440"/>
          <a:lstStyle/>
          <a:p>
            <a:r>
              <a:rPr lang="en-US" sz="1100" dirty="0"/>
              <a:t>Works as monopod, elevated stand or tripod.</a:t>
            </a:r>
          </a:p>
          <a:p>
            <a:r>
              <a:rPr lang="en-US" sz="1100" dirty="0"/>
              <a:t>Smaller version of </a:t>
            </a:r>
            <a:r>
              <a:rPr lang="en-US" sz="1100" dirty="0" err="1"/>
              <a:t>TelePod</a:t>
            </a:r>
            <a:r>
              <a:rPr lang="en-US" sz="1100" dirty="0"/>
              <a:t> Pro Kit, for mobile </a:t>
            </a:r>
            <a:r>
              <a:rPr lang="en-US" sz="1100" dirty="0" err="1"/>
              <a:t>vlogging</a:t>
            </a:r>
            <a:r>
              <a:rPr lang="en-US" sz="1100" dirty="0"/>
              <a:t> &amp; selfie stick. Also works as stationary stand. </a:t>
            </a:r>
          </a:p>
          <a:p>
            <a:r>
              <a:rPr lang="en-US" sz="1100" dirty="0"/>
              <a:t>325g capacity, fits popular Point &amp; Shoot cameras, small 360 camera, phone or phone with 360 camera attachment. </a:t>
            </a:r>
            <a:endParaRPr lang="en-US" sz="1150" dirty="0"/>
          </a:p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en-US" sz="1150" dirty="0"/>
              <a:t>Durable Construction: Glass filled composite is lightweight and high strength with thinner structure.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150" dirty="0"/>
              <a:t>Stable: Extendable: Tripod telescopes from 19-61cm.</a:t>
            </a:r>
          </a:p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en-US" sz="1150" dirty="0"/>
              <a:t>Modular: Works with JOBY’s mounts including GripTight ONE (Included), GoPro mount, Flash mount, or any ¼-20” device under 325g.</a:t>
            </a:r>
          </a:p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en-US" sz="1150" dirty="0"/>
              <a:t>Includes removable mount for JOBY Impulse Bluetooth shutter.</a:t>
            </a:r>
          </a:p>
          <a:p>
            <a:pPr lvl="0">
              <a:lnSpc>
                <a:spcPct val="90000"/>
              </a:lnSpc>
            </a:pPr>
            <a:endParaRPr lang="en-US" sz="1100" dirty="0"/>
          </a:p>
        </p:txBody>
      </p:sp>
      <p:sp>
        <p:nvSpPr>
          <p:cNvPr id="11" name="Rectangle 10"/>
          <p:cNvSpPr/>
          <p:nvPr/>
        </p:nvSpPr>
        <p:spPr>
          <a:xfrm>
            <a:off x="2822549" y="695267"/>
            <a:ext cx="729641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600" b="1" dirty="0"/>
              <a:t>All in one selfie stick tripod for Point &amp; Shoot and Small 360 Cameras.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 Neue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2924AD-D98F-4353-BD28-B7E4E9F64E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581" t="7630" r="47188"/>
          <a:stretch/>
        </p:blipFill>
        <p:spPr>
          <a:xfrm>
            <a:off x="5928972" y="2258432"/>
            <a:ext cx="1083568" cy="46870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3E5048-9640-4054-B08F-804849038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3" y="1961063"/>
            <a:ext cx="1766618" cy="523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730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OBY Color Pallete 2016-2">
      <a:dk1>
        <a:srgbClr val="141413"/>
      </a:dk1>
      <a:lt1>
        <a:srgbClr val="FFFFFE"/>
      </a:lt1>
      <a:dk2>
        <a:srgbClr val="AAAAAA"/>
      </a:dk2>
      <a:lt2>
        <a:srgbClr val="DDDEDD"/>
      </a:lt2>
      <a:accent1>
        <a:srgbClr val="DC291E"/>
      </a:accent1>
      <a:accent2>
        <a:srgbClr val="CF1C20"/>
      </a:accent2>
      <a:accent3>
        <a:srgbClr val="DCBD23"/>
      </a:accent3>
      <a:accent4>
        <a:srgbClr val="DE6A10"/>
      </a:accent4>
      <a:accent5>
        <a:srgbClr val="FFFFFE"/>
      </a:accent5>
      <a:accent6>
        <a:srgbClr val="FFFFFE"/>
      </a:accent6>
      <a:hlink>
        <a:srgbClr val="CF1C20"/>
      </a:hlink>
      <a:folHlink>
        <a:srgbClr val="5051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275</Words>
  <Application>Microsoft Office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Office Theme</vt:lpstr>
      <vt:lpstr>TelePod 325</vt:lpstr>
    </vt:vector>
  </TitlesOfParts>
  <Company>Daymen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Lesley Davis</dc:creator>
  <cp:lastModifiedBy>Scheidegger Nicolas</cp:lastModifiedBy>
  <cp:revision>207</cp:revision>
  <cp:lastPrinted>2017-11-28T21:20:08Z</cp:lastPrinted>
  <dcterms:created xsi:type="dcterms:W3CDTF">2015-04-27T17:14:30Z</dcterms:created>
  <dcterms:modified xsi:type="dcterms:W3CDTF">2024-02-13T14:32:01Z</dcterms:modified>
</cp:coreProperties>
</file>