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7"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655-4AD1-4AB4-AA65-AAD7A586B3C4}" v="177" dt="2023-10-09T13:03:42.28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68" d="100"/>
          <a:sy n="68" d="100"/>
        </p:scale>
        <p:origin x="32" y="2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14/11/2023</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14/11/2023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165227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US" sz="3200" spc="-150" noProof="0" dirty="0">
                <a:solidFill>
                  <a:srgbClr val="FB1E33"/>
                </a:solidFill>
                <a:latin typeface="Kievit Offc Black" panose="020B0A04030101020102" pitchFamily="34" charset="77"/>
              </a:rPr>
              <a:t>JOBY SeaPal </a:t>
            </a:r>
            <a:r>
              <a:rPr lang="en-US" sz="3200" spc="-150" noProof="0" dirty="0" err="1">
                <a:solidFill>
                  <a:srgbClr val="FB1E33"/>
                </a:solidFill>
                <a:latin typeface="Kievit Offc Black" panose="020B0A04030101020102" pitchFamily="34" charset="77"/>
              </a:rPr>
              <a:t>GoMount</a:t>
            </a:r>
            <a:endParaRPr lang="en-US" sz="3200" spc="-150" noProof="0" dirty="0">
              <a:solidFill>
                <a:srgbClr val="FB1E33"/>
              </a:solidFill>
              <a:latin typeface="Kievit Offc Black" panose="020B0A04030101020102" pitchFamily="34" charset="77"/>
            </a:endParaRPr>
          </a:p>
          <a:p>
            <a:pPr lvl="0">
              <a:defRPr/>
            </a:pPr>
            <a:r>
              <a:rPr lang="en-US" sz="1600" dirty="0">
                <a:latin typeface="Kievit Offc Black" panose="020B0A04030101020102" pitchFamily="34" charset="77"/>
                <a:ea typeface="Century Gothic"/>
                <a:cs typeface="Century Gothic"/>
              </a:rPr>
              <a:t>GoPro feet-Compatible Mount for SeaPal Waterproof Case</a:t>
            </a:r>
            <a:endParaRPr lang="it-IT" sz="1600" dirty="0">
              <a:latin typeface="Kievit Offc Black" panose="020B0A04030101020102" pitchFamily="34" charset="77"/>
              <a:ea typeface="Century Gothic"/>
              <a:cs typeface="Century Gothic"/>
            </a:endParaRPr>
          </a:p>
          <a:p>
            <a:pPr lvl="0">
              <a:defRPr/>
            </a:pPr>
            <a:r>
              <a:rPr lang="it-IT" sz="1600" dirty="0">
                <a:latin typeface="Kievit Offc Black" panose="020B0A04030101020102" pitchFamily="34" charset="77"/>
                <a:ea typeface="Century Gothic"/>
                <a:cs typeface="Century Gothic"/>
              </a:rPr>
              <a:t>JB01951-BWW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3816429"/>
          </a:xfrm>
          <a:prstGeom prst="rect">
            <a:avLst/>
          </a:prstGeom>
        </p:spPr>
        <p:txBody>
          <a:bodyPr wrap="square">
            <a:spAutoFit/>
          </a:bodyPr>
          <a:lstStyle/>
          <a:p>
            <a:r>
              <a:rPr lang="en-US" sz="1100" dirty="0">
                <a:latin typeface="KievitOT-Book" panose="020B0604030101020102" pitchFamily="34" charset="0"/>
                <a:cs typeface="Arial" panose="020B0604020202020204" pitchFamily="34" charset="0"/>
              </a:rPr>
              <a:t>The </a:t>
            </a:r>
            <a:r>
              <a:rPr lang="en-US" sz="1100" dirty="0" err="1">
                <a:latin typeface="KievitOT-Book" panose="020B0604030101020102" pitchFamily="34" charset="0"/>
                <a:cs typeface="Arial" panose="020B0604020202020204" pitchFamily="34" charset="0"/>
              </a:rPr>
              <a:t>GoMount</a:t>
            </a:r>
            <a:r>
              <a:rPr lang="en-US" sz="1100" dirty="0">
                <a:latin typeface="KievitOT-Book" panose="020B0604030101020102" pitchFamily="34" charset="0"/>
                <a:cs typeface="Arial" panose="020B0604020202020204" pitchFamily="34" charset="0"/>
              </a:rPr>
              <a:t> for SeaPal allows for the SeaPal Waterproof Case to be mounted to any existing mounts, grips or devices originally designed for use with GoPro cameras. The </a:t>
            </a:r>
            <a:r>
              <a:rPr lang="en-US" sz="1100" dirty="0" err="1">
                <a:latin typeface="KievitOT-Book" panose="020B0604030101020102" pitchFamily="34" charset="0"/>
                <a:cs typeface="Arial" panose="020B0604020202020204" pitchFamily="34" charset="0"/>
              </a:rPr>
              <a:t>GoMount</a:t>
            </a:r>
            <a:r>
              <a:rPr lang="en-US" sz="1100" dirty="0">
                <a:latin typeface="KievitOT-Book" panose="020B0604030101020102" pitchFamily="34" charset="0"/>
                <a:cs typeface="Arial" panose="020B0604020202020204" pitchFamily="34" charset="0"/>
              </a:rPr>
              <a:t> comes with all mounting hardware to secure to your SeaPal Waterproof Case.</a:t>
            </a:r>
          </a:p>
          <a:p>
            <a:endParaRPr lang="en-US" sz="1100" dirty="0">
              <a:latin typeface="KievitOT-Book" panose="020B0604030101020102" pitchFamily="34" charset="0"/>
              <a:cs typeface="Arial" panose="020B0604020202020204" pitchFamily="34" charset="0"/>
            </a:endParaRPr>
          </a:p>
          <a:p>
            <a:r>
              <a:rPr lang="en-US" sz="1100" dirty="0">
                <a:latin typeface="KievitOT-Book" panose="020B0604030101020102" pitchFamily="34" charset="0"/>
                <a:cs typeface="Arial" panose="020B0604020202020204" pitchFamily="34" charset="0"/>
              </a:rPr>
              <a:t>JOBY has partnered with </a:t>
            </a:r>
            <a:r>
              <a:rPr lang="en-US" sz="1100" dirty="0" err="1">
                <a:latin typeface="KievitOT-Book" panose="020B0604030101020102" pitchFamily="34" charset="0"/>
                <a:cs typeface="Arial" panose="020B0604020202020204" pitchFamily="34" charset="0"/>
              </a:rPr>
              <a:t>AquaTech</a:t>
            </a:r>
            <a:r>
              <a:rPr lang="en-US" sz="1100" dirty="0">
                <a:latin typeface="KievitOT-Book" panose="020B0604030101020102" pitchFamily="34" charset="0"/>
                <a:cs typeface="Arial" panose="020B0604020202020204" pitchFamily="34" charset="0"/>
              </a:rPr>
              <a:t>, who has been making water housings for the world’s best ocean photographers for over 20 years. We took all of that knowledge and experience and created SeaPal. Whether you're surfing, snorkeling, fishing, freediving, kayaking or just taking photos of the kids in the backyard pool, the SeaPal protects your phone and lets you focus on getting the perfect shot.</a:t>
            </a:r>
          </a:p>
          <a:p>
            <a:endParaRPr lang="en-US" sz="1100"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Glass Filled Polycarbonate</a:t>
            </a:r>
            <a:endParaRPr lang="en-GB" sz="1100" dirty="0">
              <a:highlight>
                <a:srgbClr val="000080"/>
              </a:highlight>
              <a:latin typeface="KievitOT-Book" panose="020B0604030101020102" pitchFamily="34" charset="0"/>
              <a:cs typeface="Arial" panose="020B0604020202020204" pitchFamily="34" charset="0"/>
            </a:endParaRP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Dimensions: 2.5</a:t>
            </a:r>
            <a:r>
              <a:rPr lang="en-US" altLang="en-US" sz="1100" dirty="0">
                <a:latin typeface="KievitOT-Book" panose="020B0604030101020102" pitchFamily="34" charset="0"/>
                <a:cs typeface="Arial" panose="020B0604020202020204" pitchFamily="34" charset="0"/>
              </a:rPr>
              <a:t>x0.2x7cm(1x0.1.5x2.7in)</a:t>
            </a:r>
          </a:p>
          <a:p>
            <a:pPr lvl="0" eaLnBrk="0" fontAlgn="base" hangingPunct="0">
              <a:spcBef>
                <a:spcPct val="0"/>
              </a:spcBef>
              <a:spcAft>
                <a:spcPct val="0"/>
              </a:spcAft>
            </a:pPr>
            <a:endParaRPr lang="en-US" altLang="en-US" sz="1100"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Net Weight: 10g</a:t>
            </a:r>
            <a:r>
              <a:rPr lang="en-US" altLang="en-US" sz="1100" dirty="0">
                <a:latin typeface="KievitOT-Book" panose="020B0604030101020102" pitchFamily="34" charset="0"/>
                <a:cs typeface="Arial" panose="020B0604020202020204" pitchFamily="34" charset="0"/>
              </a:rPr>
              <a:t> (0.02 </a:t>
            </a:r>
            <a:r>
              <a:rPr lang="en-US" altLang="en-US" sz="1100" dirty="0" err="1">
                <a:latin typeface="KievitOT-Book" panose="020B0604030101020102" pitchFamily="34" charset="0"/>
                <a:cs typeface="Arial" panose="020B0604020202020204" pitchFamily="34" charset="0"/>
              </a:rPr>
              <a:t>lbs</a:t>
            </a:r>
            <a:r>
              <a:rPr lang="en-US" altLang="en-US" sz="1100" dirty="0">
                <a:latin typeface="KievitOT-Book" panose="020B0604030101020102" pitchFamily="34" charset="0"/>
                <a:cs typeface="Arial" panose="020B0604020202020204" pitchFamily="34" charset="0"/>
              </a:rPr>
              <a:t>)</a:t>
            </a:r>
            <a:br>
              <a:rPr lang="en-US" altLang="en-US" sz="1100" dirty="0">
                <a:latin typeface="KievitOT-Book" panose="020B0604030101020102" pitchFamily="34" charset="0"/>
                <a:cs typeface="Arial" panose="020B0604020202020204" pitchFamily="34" charset="0"/>
              </a:rPr>
            </a:br>
            <a:endParaRPr lang="en-US" sz="110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KievitOT-Book" panose="020B0604030101020102" pitchFamily="34" charset="0"/>
                <a:cs typeface="Arial" panose="020B0604020202020204" pitchFamily="34" charset="0"/>
              </a:rPr>
              <a:t>Manufacture Warranty </a:t>
            </a:r>
            <a:br>
              <a:rPr lang="en-US" sz="1100" dirty="0">
                <a:latin typeface="KievitOT-Book" panose="020B0604030101020102" pitchFamily="34" charset="0"/>
                <a:cs typeface="Arial" panose="020B0604020202020204" pitchFamily="34" charset="0"/>
              </a:rPr>
            </a:br>
            <a:r>
              <a:rPr lang="en-US" sz="1100" dirty="0">
                <a:latin typeface="KievitOT-Book" panose="020B0604030101020102" pitchFamily="34" charset="0"/>
                <a:cs typeface="Arial" panose="020B0604020202020204" pitchFamily="34" charset="0"/>
              </a:rPr>
              <a:t>One Year Warranty</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pic>
        <p:nvPicPr>
          <p:cNvPr id="8" name="Picture 7">
            <a:extLst>
              <a:ext uri="{FF2B5EF4-FFF2-40B4-BE49-F238E27FC236}">
                <a16:creationId xmlns:a16="http://schemas.microsoft.com/office/drawing/2014/main" id="{039FF78A-9D97-2BB9-417D-68BFF7C5196F}"/>
              </a:ext>
            </a:extLst>
          </p:cNvPr>
          <p:cNvPicPr>
            <a:picLocks noChangeAspect="1"/>
          </p:cNvPicPr>
          <p:nvPr/>
        </p:nvPicPr>
        <p:blipFill>
          <a:blip r:embed="rId3"/>
          <a:stretch>
            <a:fillRect/>
          </a:stretch>
        </p:blipFill>
        <p:spPr>
          <a:xfrm>
            <a:off x="6939522" y="3643884"/>
            <a:ext cx="3185594" cy="1914679"/>
          </a:xfrm>
          <a:prstGeom prst="rect">
            <a:avLst/>
          </a:prstGeom>
        </p:spPr>
      </p:pic>
      <p:pic>
        <p:nvPicPr>
          <p:cNvPr id="24" name="Picture 23">
            <a:extLst>
              <a:ext uri="{FF2B5EF4-FFF2-40B4-BE49-F238E27FC236}">
                <a16:creationId xmlns:a16="http://schemas.microsoft.com/office/drawing/2014/main" id="{B94A5B27-46B2-C105-DF59-0D956B52BBD2}"/>
              </a:ext>
            </a:extLst>
          </p:cNvPr>
          <p:cNvPicPr>
            <a:picLocks noChangeAspect="1"/>
          </p:cNvPicPr>
          <p:nvPr/>
        </p:nvPicPr>
        <p:blipFill>
          <a:blip r:embed="rId4"/>
          <a:stretch>
            <a:fillRect/>
          </a:stretch>
        </p:blipFill>
        <p:spPr>
          <a:xfrm>
            <a:off x="7088321" y="1280179"/>
            <a:ext cx="2703365" cy="2011389"/>
          </a:xfrm>
          <a:prstGeom prst="rect">
            <a:avLst/>
          </a:prstGeom>
        </p:spPr>
      </p:pic>
      <p:grpSp>
        <p:nvGrpSpPr>
          <p:cNvPr id="9" name="Group 8">
            <a:extLst>
              <a:ext uri="{FF2B5EF4-FFF2-40B4-BE49-F238E27FC236}">
                <a16:creationId xmlns:a16="http://schemas.microsoft.com/office/drawing/2014/main" id="{2502C300-A673-8733-5F4D-B571E387D3BC}"/>
              </a:ext>
            </a:extLst>
          </p:cNvPr>
          <p:cNvGrpSpPr/>
          <p:nvPr/>
        </p:nvGrpSpPr>
        <p:grpSpPr>
          <a:xfrm>
            <a:off x="5008135" y="1609030"/>
            <a:ext cx="3391332" cy="1137198"/>
            <a:chOff x="4134634" y="3701329"/>
            <a:chExt cx="3391332" cy="1137198"/>
          </a:xfrm>
        </p:grpSpPr>
        <p:sp>
          <p:nvSpPr>
            <p:cNvPr id="10" name="Google Shape;638;p43">
              <a:extLst>
                <a:ext uri="{FF2B5EF4-FFF2-40B4-BE49-F238E27FC236}">
                  <a16:creationId xmlns:a16="http://schemas.microsoft.com/office/drawing/2014/main" id="{066981B1-6E45-7832-57F1-F728613F8FE8}"/>
                </a:ext>
              </a:extLst>
            </p:cNvPr>
            <p:cNvSpPr txBox="1"/>
            <p:nvPr/>
          </p:nvSpPr>
          <p:spPr>
            <a:xfrm>
              <a:off x="4134634" y="3758407"/>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dirty="0">
                  <a:ln>
                    <a:noFill/>
                  </a:ln>
                  <a:solidFill>
                    <a:srgbClr val="FB1E33"/>
                  </a:solidFill>
                  <a:effectLst/>
                  <a:uLnTx/>
                  <a:uFillTx/>
                  <a:latin typeface="Kievit Offc Black" panose="020B0A04030101020102" pitchFamily="34" charset="77"/>
                  <a:ea typeface="Century Gothic"/>
                  <a:cs typeface="Century Gothic"/>
                  <a:sym typeface="Century Gothic"/>
                </a:rPr>
                <a:t>GoPro feet</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Allows SeaPal Case to connect to GoPro-compatible tripods</a:t>
              </a:r>
              <a:endParaRPr lang="en-GB" sz="1100" dirty="0">
                <a:latin typeface="KievitOT-Book" panose="020B0604030101020102" pitchFamily="34" charset="0"/>
                <a:cs typeface="Arial" panose="020B0604020202020204" pitchFamily="34" charset="0"/>
              </a:endParaRPr>
            </a:p>
          </p:txBody>
        </p:sp>
        <p:grpSp>
          <p:nvGrpSpPr>
            <p:cNvPr id="14" name="Gruppo 7">
              <a:extLst>
                <a:ext uri="{FF2B5EF4-FFF2-40B4-BE49-F238E27FC236}">
                  <a16:creationId xmlns:a16="http://schemas.microsoft.com/office/drawing/2014/main" id="{5F62D176-DEB9-BD4C-BBF1-5EEDA3037F35}"/>
                </a:ext>
              </a:extLst>
            </p:cNvPr>
            <p:cNvGrpSpPr/>
            <p:nvPr/>
          </p:nvGrpSpPr>
          <p:grpSpPr>
            <a:xfrm>
              <a:off x="4307356" y="3701329"/>
              <a:ext cx="3218610" cy="159719"/>
              <a:chOff x="5306770" y="5307930"/>
              <a:chExt cx="2480257" cy="116358"/>
            </a:xfrm>
            <a:solidFill>
              <a:srgbClr val="FB1E33"/>
            </a:solidFill>
          </p:grpSpPr>
          <p:cxnSp>
            <p:nvCxnSpPr>
              <p:cNvPr id="15" name="Google Shape;681;p43">
                <a:extLst>
                  <a:ext uri="{FF2B5EF4-FFF2-40B4-BE49-F238E27FC236}">
                    <a16:creationId xmlns:a16="http://schemas.microsoft.com/office/drawing/2014/main" id="{4FBDFF53-7FE0-C200-1B99-41844F4D73C8}"/>
                  </a:ext>
                </a:extLst>
              </p:cNvPr>
              <p:cNvCxnSpPr>
                <a:cxnSpLocks/>
              </p:cNvCxnSpPr>
              <p:nvPr userDrawn="1"/>
            </p:nvCxnSpPr>
            <p:spPr>
              <a:xfrm>
                <a:off x="5306770" y="5366110"/>
                <a:ext cx="2480257"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29F674B3-5E83-9AA5-83B0-B0EE347C519C}"/>
                  </a:ext>
                </a:extLst>
              </p:cNvPr>
              <p:cNvSpPr/>
              <p:nvPr userDrawn="1"/>
            </p:nvSpPr>
            <p:spPr>
              <a:xfrm>
                <a:off x="767066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7" name="Group 36">
            <a:extLst>
              <a:ext uri="{FF2B5EF4-FFF2-40B4-BE49-F238E27FC236}">
                <a16:creationId xmlns:a16="http://schemas.microsoft.com/office/drawing/2014/main" id="{CCE8FE95-E5E7-A1D1-1E7A-76B2E142CCDE}"/>
              </a:ext>
            </a:extLst>
          </p:cNvPr>
          <p:cNvGrpSpPr/>
          <p:nvPr/>
        </p:nvGrpSpPr>
        <p:grpSpPr>
          <a:xfrm>
            <a:off x="4407671" y="3852115"/>
            <a:ext cx="2555919" cy="1090543"/>
            <a:chOff x="3578843" y="3701329"/>
            <a:chExt cx="2555919" cy="1090543"/>
          </a:xfrm>
        </p:grpSpPr>
        <p:sp>
          <p:nvSpPr>
            <p:cNvPr id="38" name="Google Shape;638;p43">
              <a:extLst>
                <a:ext uri="{FF2B5EF4-FFF2-40B4-BE49-F238E27FC236}">
                  <a16:creationId xmlns:a16="http://schemas.microsoft.com/office/drawing/2014/main" id="{E43F3F9F-57E5-A260-361B-2CC171602D8B}"/>
                </a:ext>
              </a:extLst>
            </p:cNvPr>
            <p:cNvSpPr txBox="1"/>
            <p:nvPr/>
          </p:nvSpPr>
          <p:spPr>
            <a:xfrm>
              <a:off x="3578843" y="3711752"/>
              <a:ext cx="2555919"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Perfect fit</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to SeaPal Waterproof Case</a:t>
              </a:r>
              <a:endParaRPr lang="en-GB" sz="1100" dirty="0">
                <a:latin typeface="KievitOT-Book" panose="020B0604030101020102" pitchFamily="34" charset="0"/>
                <a:cs typeface="Arial" panose="020B0604020202020204" pitchFamily="34" charset="0"/>
              </a:endParaRPr>
            </a:p>
          </p:txBody>
        </p:sp>
        <p:grpSp>
          <p:nvGrpSpPr>
            <p:cNvPr id="40" name="Gruppo 7">
              <a:extLst>
                <a:ext uri="{FF2B5EF4-FFF2-40B4-BE49-F238E27FC236}">
                  <a16:creationId xmlns:a16="http://schemas.microsoft.com/office/drawing/2014/main" id="{701B2B70-EEA9-593F-E535-27014FDE80FC}"/>
                </a:ext>
              </a:extLst>
            </p:cNvPr>
            <p:cNvGrpSpPr/>
            <p:nvPr/>
          </p:nvGrpSpPr>
          <p:grpSpPr>
            <a:xfrm>
              <a:off x="3892462" y="3701329"/>
              <a:ext cx="2222549" cy="159719"/>
              <a:chOff x="4987056" y="5307930"/>
              <a:chExt cx="1712695" cy="116358"/>
            </a:xfrm>
            <a:solidFill>
              <a:srgbClr val="FB1E33"/>
            </a:solidFill>
          </p:grpSpPr>
          <p:cxnSp>
            <p:nvCxnSpPr>
              <p:cNvPr id="42" name="Google Shape;681;p43">
                <a:extLst>
                  <a:ext uri="{FF2B5EF4-FFF2-40B4-BE49-F238E27FC236}">
                    <a16:creationId xmlns:a16="http://schemas.microsoft.com/office/drawing/2014/main" id="{622B44AF-046E-5F1C-95B8-4D5C355E59D2}"/>
                  </a:ext>
                </a:extLst>
              </p:cNvPr>
              <p:cNvCxnSpPr>
                <a:cxnSpLocks/>
              </p:cNvCxnSpPr>
              <p:nvPr userDrawn="1"/>
            </p:nvCxnSpPr>
            <p:spPr>
              <a:xfrm>
                <a:off x="4987056" y="5366110"/>
                <a:ext cx="1712695" cy="0"/>
              </a:xfrm>
              <a:prstGeom prst="straightConnector1">
                <a:avLst/>
              </a:prstGeom>
              <a:grpFill/>
              <a:ln w="38100" cap="rnd" cmpd="sng">
                <a:solidFill>
                  <a:srgbClr val="FB1E33"/>
                </a:solidFill>
                <a:prstDash val="solid"/>
                <a:round/>
                <a:headEnd type="none" w="med" len="med"/>
                <a:tailEnd type="none" w="med" len="med"/>
              </a:ln>
            </p:spPr>
          </p:cxnSp>
          <p:sp>
            <p:nvSpPr>
              <p:cNvPr id="43" name="Google Shape;682;p43">
                <a:extLst>
                  <a:ext uri="{FF2B5EF4-FFF2-40B4-BE49-F238E27FC236}">
                    <a16:creationId xmlns:a16="http://schemas.microsoft.com/office/drawing/2014/main" id="{18F9C6FF-DC83-ED81-86A6-40C6BF13DABA}"/>
                  </a:ext>
                </a:extLst>
              </p:cNvPr>
              <p:cNvSpPr/>
              <p:nvPr userDrawn="1"/>
            </p:nvSpPr>
            <p:spPr>
              <a:xfrm>
                <a:off x="6583392"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A2521C73-574F-2B1E-6A74-C30120AE31AF}"/>
              </a:ext>
            </a:extLst>
          </p:cNvPr>
          <p:cNvGrpSpPr/>
          <p:nvPr/>
        </p:nvGrpSpPr>
        <p:grpSpPr>
          <a:xfrm>
            <a:off x="9182066" y="1348964"/>
            <a:ext cx="3041485" cy="1102524"/>
            <a:chOff x="9804793" y="2096569"/>
            <a:chExt cx="2220525" cy="1102524"/>
          </a:xfrm>
        </p:grpSpPr>
        <p:sp>
          <p:nvSpPr>
            <p:cNvPr id="23" name="Google Shape;638;p43">
              <a:extLst>
                <a:ext uri="{FF2B5EF4-FFF2-40B4-BE49-F238E27FC236}">
                  <a16:creationId xmlns:a16="http://schemas.microsoft.com/office/drawing/2014/main" id="{F432EC35-4CE7-6D40-B598-B17B65820021}"/>
                </a:ext>
              </a:extLst>
            </p:cNvPr>
            <p:cNvSpPr txBox="1"/>
            <p:nvPr/>
          </p:nvSpPr>
          <p:spPr>
            <a:xfrm>
              <a:off x="9804793" y="2096569"/>
              <a:ext cx="2220525"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Easy</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marL="171450" indent="-171450" algn="r">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to Install</a:t>
              </a: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046890" y="2110690"/>
              <a:ext cx="1884101" cy="103422"/>
              <a:chOff x="5551013" y="5307930"/>
              <a:chExt cx="2376264" cy="116358"/>
            </a:xfrm>
            <a:solidFill>
              <a:srgbClr val="FB1E33"/>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1F111986-3BF2-4CCC-657E-D9E93054DCB2}"/>
              </a:ext>
            </a:extLst>
          </p:cNvPr>
          <p:cNvGrpSpPr/>
          <p:nvPr/>
        </p:nvGrpSpPr>
        <p:grpSpPr>
          <a:xfrm>
            <a:off x="9592229" y="4011834"/>
            <a:ext cx="2517358" cy="1283532"/>
            <a:chOff x="9363820" y="5234169"/>
            <a:chExt cx="2517358" cy="1283532"/>
          </a:xfrm>
        </p:grpSpPr>
        <p:sp>
          <p:nvSpPr>
            <p:cNvPr id="6" name="Google Shape;638;p43">
              <a:extLst>
                <a:ext uri="{FF2B5EF4-FFF2-40B4-BE49-F238E27FC236}">
                  <a16:creationId xmlns:a16="http://schemas.microsoft.com/office/drawing/2014/main" id="{F432EC35-4CE7-6D40-B598-B17B65820021}"/>
                </a:ext>
              </a:extLst>
            </p:cNvPr>
            <p:cNvSpPr txBox="1"/>
            <p:nvPr/>
          </p:nvSpPr>
          <p:spPr>
            <a:xfrm>
              <a:off x="9660652" y="5234718"/>
              <a:ext cx="2220526"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Ready to go</a:t>
              </a:r>
            </a:p>
            <a:p>
              <a:pPr marL="171450" indent="-171450" algn="r">
                <a:buFont typeface="Arial" panose="020B0604020202020204" pitchFamily="34" charset="0"/>
                <a:buChar char="•"/>
                <a:defRPr/>
              </a:pPr>
              <a:r>
                <a:rPr lang="en-US" sz="1100" dirty="0">
                  <a:latin typeface="KievitOT-Book" panose="020B0604030101020102" pitchFamily="34" charset="0"/>
                  <a:cs typeface="Arial" panose="020B0604020202020204" pitchFamily="34" charset="0"/>
                </a:rPr>
                <a:t>Comes with all mounting hardware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9363820" y="5234169"/>
              <a:ext cx="2470623" cy="155327"/>
              <a:chOff x="5551013" y="5307930"/>
              <a:chExt cx="2376264" cy="116358"/>
            </a:xfrm>
            <a:solidFill>
              <a:srgbClr val="FB1E33"/>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FB1E33"/>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8CA0A1E2-8AB9-4F95-7BFB-315D2974B043}"/>
              </a:ext>
            </a:extLst>
          </p:cNvPr>
          <p:cNvGrpSpPr/>
          <p:nvPr/>
        </p:nvGrpSpPr>
        <p:grpSpPr>
          <a:xfrm>
            <a:off x="5350162" y="5072876"/>
            <a:ext cx="2729900" cy="1641538"/>
            <a:chOff x="4474615" y="1412774"/>
            <a:chExt cx="2729900" cy="1641538"/>
          </a:xfrm>
        </p:grpSpPr>
        <p:sp>
          <p:nvSpPr>
            <p:cNvPr id="22" name="Google Shape;638;p43">
              <a:extLst>
                <a:ext uri="{FF2B5EF4-FFF2-40B4-BE49-F238E27FC236}">
                  <a16:creationId xmlns:a16="http://schemas.microsoft.com/office/drawing/2014/main" id="{C07977B3-45BB-4C60-AF85-6E0A6FD56505}"/>
                </a:ext>
              </a:extLst>
            </p:cNvPr>
            <p:cNvSpPr txBox="1"/>
            <p:nvPr/>
          </p:nvSpPr>
          <p:spPr>
            <a:xfrm>
              <a:off x="4474615" y="1429197"/>
              <a:ext cx="2596437"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FB1E33"/>
                  </a:solidFill>
                  <a:latin typeface="Kievit Offc Black" panose="020B0A04030101020102" pitchFamily="34" charset="77"/>
                  <a:ea typeface="Century Gothic"/>
                  <a:cs typeface="Century Gothic"/>
                  <a:sym typeface="Century Gothic"/>
                </a:rPr>
                <a:t>Tripod-Compatible </a:t>
              </a:r>
            </a:p>
            <a:p>
              <a:pPr marL="17145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Works with JOBY </a:t>
              </a:r>
              <a:r>
                <a:rPr lang="en-US" sz="1150" dirty="0" err="1">
                  <a:latin typeface="KievitOT-Book" panose="020B0604030101020102" pitchFamily="34" charset="0"/>
                  <a:cs typeface="Arial" panose="020B0604020202020204" pitchFamily="34" charset="0"/>
                </a:rPr>
                <a:t>TelePod</a:t>
              </a:r>
              <a:r>
                <a:rPr lang="en-US" sz="1150" dirty="0">
                  <a:latin typeface="KievitOT-Book" panose="020B0604030101020102" pitchFamily="34" charset="0"/>
                  <a:cs typeface="Arial" panose="020B0604020202020204" pitchFamily="34" charset="0"/>
                </a:rPr>
                <a:t> Sport and Action Tripod</a:t>
              </a: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4666723" y="1412774"/>
              <a:ext cx="2537792" cy="156023"/>
              <a:chOff x="5401039" y="5307930"/>
              <a:chExt cx="1941875" cy="116358"/>
            </a:xfrm>
            <a:solidFill>
              <a:srgbClr val="FB1E33"/>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401039" y="5366110"/>
                <a:ext cx="1941875" cy="0"/>
              </a:xfrm>
              <a:prstGeom prst="straightConnector1">
                <a:avLst/>
              </a:prstGeom>
              <a:grpFill/>
              <a:ln w="38100" cap="rnd" cmpd="sng">
                <a:solidFill>
                  <a:srgbClr val="FB1E33"/>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226555"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611670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193</Words>
  <Application>Microsoft Office PowerPoint</Application>
  <PresentationFormat>Breitbild</PresentationFormat>
  <Paragraphs>25</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2023-11-14T11:03:28Z</dcterms:modified>
</cp:coreProperties>
</file>